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71" r:id="rId2"/>
    <p:sldId id="274" r:id="rId3"/>
    <p:sldId id="275" r:id="rId4"/>
    <p:sldId id="316" r:id="rId5"/>
    <p:sldId id="278" r:id="rId6"/>
    <p:sldId id="333" r:id="rId7"/>
    <p:sldId id="334" r:id="rId8"/>
    <p:sldId id="318" r:id="rId9"/>
    <p:sldId id="319" r:id="rId10"/>
    <p:sldId id="317" r:id="rId11"/>
    <p:sldId id="321" r:id="rId12"/>
    <p:sldId id="282" r:id="rId13"/>
    <p:sldId id="323" r:id="rId14"/>
    <p:sldId id="324" r:id="rId15"/>
    <p:sldId id="325" r:id="rId16"/>
    <p:sldId id="327" r:id="rId17"/>
    <p:sldId id="326" r:id="rId18"/>
    <p:sldId id="289" r:id="rId19"/>
    <p:sldId id="328" r:id="rId20"/>
    <p:sldId id="295" r:id="rId21"/>
    <p:sldId id="329" r:id="rId22"/>
    <p:sldId id="330" r:id="rId23"/>
    <p:sldId id="331" r:id="rId24"/>
    <p:sldId id="332" r:id="rId25"/>
    <p:sldId id="305" r:id="rId26"/>
    <p:sldId id="272"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E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54" autoAdjust="0"/>
  </p:normalViewPr>
  <p:slideViewPr>
    <p:cSldViewPr snapToGrid="0">
      <p:cViewPr varScale="1">
        <p:scale>
          <a:sx n="84" d="100"/>
          <a:sy n="84" d="100"/>
        </p:scale>
        <p:origin x="39"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A1151-1E2E-4144-B77E-8BABA7BA4EA5}" type="datetimeFigureOut">
              <a:rPr lang="zh-CN" altLang="en-US" smtClean="0"/>
              <a:t>2023/9/5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7BFE1-AD62-4781-97EC-53A2CB50B5FD}" type="slidenum">
              <a:rPr lang="zh-CN" altLang="en-US" smtClean="0"/>
              <a:t>‹#›</a:t>
            </a:fld>
            <a:endParaRPr lang="zh-CN" altLang="en-US"/>
          </a:p>
        </p:txBody>
      </p:sp>
    </p:spTree>
    <p:extLst>
      <p:ext uri="{BB962C8B-B14F-4D97-AF65-F5344CB8AC3E}">
        <p14:creationId xmlns:p14="http://schemas.microsoft.com/office/powerpoint/2010/main" val="24308882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Hi, my name is Dan Zeng and very happy to share with you about our paper entitled “Data-Scarce animal face alignment via bi-directional cross-species knowledge transfer”.</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a:t>
            </a:fld>
            <a:endParaRPr lang="zh-CN" altLang="en-US"/>
          </a:p>
        </p:txBody>
      </p:sp>
    </p:spTree>
    <p:extLst>
      <p:ext uri="{BB962C8B-B14F-4D97-AF65-F5344CB8AC3E}">
        <p14:creationId xmlns:p14="http://schemas.microsoft.com/office/powerpoint/2010/main" val="288695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What surprised us is the center clustering submatrix in the middle. We can clearly observe performance gain for test species 17,26, and 35 even if we do not finetune data with the corresponding species. For example, finetuning the human model by using species 17 also leads to performance gains for species 25 and 26 in the test data. This means there are knowledge sharing among animal species, which actually provides a fundamental premise for Meta-CSKT to function well. This is the primary motivation for Meta-CSKT.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10</a:t>
            </a:fld>
            <a:endParaRPr lang="zh-CN" altLang="en-US"/>
          </a:p>
        </p:txBody>
      </p:sp>
    </p:spTree>
    <p:extLst>
      <p:ext uri="{BB962C8B-B14F-4D97-AF65-F5344CB8AC3E}">
        <p14:creationId xmlns:p14="http://schemas.microsoft.com/office/powerpoint/2010/main" val="142012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Apart from that, we can also notice negative gain for finetuning certain species. For instance, using species 65 penguin, brings in performance drop for all other species in the test data. This provides another clue, we should not include animals like penguin for training as it harms the overall performance. In the context of semi-supervised learning, we should consider include rather accurate pseudo label such as species 0 as the labeled data and discard animals data like penguin. This comes with another key of our research, which is how to effectively utilize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unlabel</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data?</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11</a:t>
            </a:fld>
            <a:endParaRPr lang="zh-CN" altLang="en-US"/>
          </a:p>
        </p:txBody>
      </p:sp>
    </p:spTree>
    <p:extLst>
      <p:ext uri="{BB962C8B-B14F-4D97-AF65-F5344CB8AC3E}">
        <p14:creationId xmlns:p14="http://schemas.microsoft.com/office/powerpoint/2010/main" val="149927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we move to our method design part. Labeled data is scarce, and what we have at hand is labeled few-shot animals with precise landmark annotations provided and large-scale unlabeled animals that are quite common and easy to collect.</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12</a:t>
            </a:fld>
            <a:endParaRPr lang="zh-CN" altLang="en-US"/>
          </a:p>
        </p:txBody>
      </p:sp>
    </p:spTree>
    <p:extLst>
      <p:ext uri="{BB962C8B-B14F-4D97-AF65-F5344CB8AC3E}">
        <p14:creationId xmlns:p14="http://schemas.microsoft.com/office/powerpoint/2010/main" val="213603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zh-CN" altLang="en-US" dirty="0"/>
              <a:t> </a:t>
            </a:r>
            <a:r>
              <a:rPr lang="en-US" altLang="zh-CN" dirty="0"/>
              <a:t>proposed meta-</a:t>
            </a:r>
            <a:r>
              <a:rPr lang="en-US" altLang="zh-CN" dirty="0" err="1"/>
              <a:t>cskt</a:t>
            </a:r>
            <a:r>
              <a:rPr lang="en-US" altLang="zh-CN" dirty="0"/>
              <a:t> consists of two networks, which are base network and adaptation network. They are complement networks, which will be elaborately introduced in the following slides.</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13</a:t>
            </a:fld>
            <a:endParaRPr lang="zh-CN" altLang="en-US"/>
          </a:p>
        </p:txBody>
      </p:sp>
    </p:spTree>
    <p:extLst>
      <p:ext uri="{BB962C8B-B14F-4D97-AF65-F5344CB8AC3E}">
        <p14:creationId xmlns:p14="http://schemas.microsoft.com/office/powerpoint/2010/main" val="110026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effectively utilize unlabeled animals, we propose positive example mining, which augments the few-shot labeled data with many more positive examples while also purify unlabeled data by discarding negative samples such as penguin we mentioned before.</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14</a:t>
            </a:fld>
            <a:endParaRPr lang="zh-CN" altLang="en-US"/>
          </a:p>
        </p:txBody>
      </p:sp>
    </p:spTree>
    <p:extLst>
      <p:ext uri="{BB962C8B-B14F-4D97-AF65-F5344CB8AC3E}">
        <p14:creationId xmlns:p14="http://schemas.microsoft.com/office/powerpoint/2010/main" val="281559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pseudo ground truth generation, the base network generates pseudo label \hat{H}_{u} for large-scale unlabeled images I_{u}. Once these pseudo data are ready, the adaptation network is trained by using unsupervised loss L_{u}, which encourages two networks to predict similar heatmaps on unlabeled data. Meanwhile, base network is supervised by supervised loss on two types of data. One is the labeled few-shot data, the other is positive examples with the pseudo labels generated by adaptation network.</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15</a:t>
            </a:fld>
            <a:endParaRPr lang="zh-CN" altLang="en-US"/>
          </a:p>
        </p:txBody>
      </p:sp>
    </p:spTree>
    <p:extLst>
      <p:ext uri="{BB962C8B-B14F-4D97-AF65-F5344CB8AC3E}">
        <p14:creationId xmlns:p14="http://schemas.microsoft.com/office/powerpoint/2010/main" val="155398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employ feedback learning with unlabeled data to update base network. Specifically, we formulate the feedback loss as the product of two terms, in which the first term f is the feedback coefficient that determines the direction and strength of the update, the second term is the loss of the base network on unlabeled data.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16</a:t>
            </a:fld>
            <a:endParaRPr lang="zh-CN" altLang="en-US"/>
          </a:p>
        </p:txBody>
      </p:sp>
    </p:spTree>
    <p:extLst>
      <p:ext uri="{BB962C8B-B14F-4D97-AF65-F5344CB8AC3E}">
        <p14:creationId xmlns:p14="http://schemas.microsoft.com/office/powerpoint/2010/main" val="140471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meta-</a:t>
            </a:r>
            <a:r>
              <a:rPr lang="en-US" altLang="zh-CN" dirty="0" err="1"/>
              <a:t>cskt</a:t>
            </a:r>
            <a:r>
              <a:rPr lang="en-US" altLang="zh-CN" dirty="0"/>
              <a:t>, the intuition behind the base network update is the relationship between new adaptation network on few-shot data and gradients of old network on large-scale unlabeled data. In this way, we define f. The sign of f will determine the direction of the update, and the absolute value will determine its strength.</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17</a:t>
            </a:fld>
            <a:endParaRPr lang="zh-CN" altLang="en-US"/>
          </a:p>
        </p:txBody>
      </p:sp>
    </p:spTree>
    <p:extLst>
      <p:ext uri="{BB962C8B-B14F-4D97-AF65-F5344CB8AC3E}">
        <p14:creationId xmlns:p14="http://schemas.microsoft.com/office/powerpoint/2010/main" val="1067629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go further to introduce positive example mining. To represent how close the predicted heatmaps of two models are to the ground truth for an unlabeled data, we use a triplet. If the ground truth is known, it is easy to identity three types of unlabeled data, which are positives, semi-hard positives and hard negatives.</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18</a:t>
            </a:fld>
            <a:endParaRPr lang="zh-CN" altLang="en-US"/>
          </a:p>
        </p:txBody>
      </p:sp>
    </p:spTree>
    <p:extLst>
      <p:ext uri="{BB962C8B-B14F-4D97-AF65-F5344CB8AC3E}">
        <p14:creationId xmlns:p14="http://schemas.microsoft.com/office/powerpoint/2010/main" val="1918719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in practice, no ground truth is available for unlabeled data. </a:t>
            </a:r>
          </a:p>
          <a:p>
            <a:r>
              <a:rPr lang="en-US" altLang="zh-CN" dirty="0"/>
              <a:t>First, we use the flipping relationship to filter out the hard negatives. That means, if the predicted heatmaps of  original image and the flipped version fail to preserve the flipping relationship, these data are hard negative. Moreover. We use the heatmap shifts between different models to determine the difficulty of aligning different animals. When the </a:t>
            </a:r>
            <a:r>
              <a:rPr lang="en-US" altLang="zh-CN" dirty="0" err="1"/>
              <a:t>delta_H</a:t>
            </a:r>
            <a:r>
              <a:rPr lang="en-US" altLang="zh-CN" dirty="0"/>
              <a:t>_{</a:t>
            </a:r>
            <a:r>
              <a:rPr lang="en-US" altLang="zh-CN" dirty="0" err="1"/>
              <a:t>orgin</a:t>
            </a:r>
            <a:r>
              <a:rPr lang="en-US" altLang="zh-CN" dirty="0"/>
              <a:t>} is less than given positive threshold, the unlabeled data is positive. The rest of data is semi-hard positives.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19</a:t>
            </a:fld>
            <a:endParaRPr lang="zh-CN" altLang="en-US"/>
          </a:p>
        </p:txBody>
      </p:sp>
    </p:spTree>
    <p:extLst>
      <p:ext uri="{BB962C8B-B14F-4D97-AF65-F5344CB8AC3E}">
        <p14:creationId xmlns:p14="http://schemas.microsoft.com/office/powerpoint/2010/main" val="197277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to start with animal face alignment aims to detect facial landmarks. To illustrate, given a panda image, what we aim to do with animal face alignment is to precisely locate the </a:t>
            </a:r>
            <a:r>
              <a:rPr lang="en-US" altLang="zh-CN" dirty="0" err="1"/>
              <a:t>keypoints</a:t>
            </a:r>
            <a:r>
              <a:rPr lang="en-US" altLang="zh-CN" dirty="0"/>
              <a:t> around the panda’s eyes, nose and mouth. </a:t>
            </a:r>
          </a:p>
          <a:p>
            <a:r>
              <a:rPr lang="en-US" altLang="zh-CN" dirty="0"/>
              <a:t>This study holds substantial significance for a variety of applications, such as facial expression analysis, animal pain detection and facial tracking, </a:t>
            </a:r>
            <a:r>
              <a:rPr lang="en-US" altLang="zh-CN" dirty="0" err="1"/>
              <a:t>ect</a:t>
            </a:r>
            <a:r>
              <a:rPr lang="en-US" altLang="zh-CN" dirty="0"/>
              <a:t>. In a broad sense, the study of animal face alignment can help us better understanding animals and help promote their health. Also, it can serve as a less expensive alternative to traditional clinical examinations. </a:t>
            </a:r>
          </a:p>
          <a:p>
            <a:r>
              <a:rPr lang="en-US" altLang="zh-CN" dirty="0"/>
              <a:t>However, despite its promising applications and significant potential impact,  I want to emphasize that animal face alignment remains largely unexplored. </a:t>
            </a:r>
          </a:p>
        </p:txBody>
      </p:sp>
      <p:sp>
        <p:nvSpPr>
          <p:cNvPr id="4" name="灯片编号占位符 3"/>
          <p:cNvSpPr>
            <a:spLocks noGrp="1"/>
          </p:cNvSpPr>
          <p:nvPr>
            <p:ph type="sldNum" sz="quarter" idx="5"/>
          </p:nvPr>
        </p:nvSpPr>
        <p:spPr/>
        <p:txBody>
          <a:bodyPr/>
          <a:lstStyle/>
          <a:p>
            <a:fld id="{A427BFE1-AD62-4781-97EC-53A2CB50B5FD}" type="slidenum">
              <a:rPr lang="zh-CN" altLang="en-US" smtClean="0"/>
              <a:t>2</a:t>
            </a:fld>
            <a:endParaRPr lang="zh-CN" altLang="en-US"/>
          </a:p>
        </p:txBody>
      </p:sp>
    </p:spTree>
    <p:extLst>
      <p:ext uri="{BB962C8B-B14F-4D97-AF65-F5344CB8AC3E}">
        <p14:creationId xmlns:p14="http://schemas.microsoft.com/office/powerpoint/2010/main" val="347212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evaluate the effectiveness of our proposed method, we conduct extensive experiments. Here are results on horse facial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keypoint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datasets, it is obvious that our method is more robust to occlusion and large pose variations on these example faces.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20</a:t>
            </a:fld>
            <a:endParaRPr lang="zh-CN" altLang="en-US"/>
          </a:p>
        </p:txBody>
      </p:sp>
    </p:spTree>
    <p:extLst>
      <p:ext uri="{BB962C8B-B14F-4D97-AF65-F5344CB8AC3E}">
        <p14:creationId xmlns:p14="http://schemas.microsoft.com/office/powerpoint/2010/main" val="137571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Similarly, we can see that our method shows consistently superior accuracy across all thresholds, especially at low NME error. We also report performance of each landmark, and the results show our method significantly reduces the failure rate, especially for the left eye and right eyes, regardless of challenges including occlusion and large pose variations.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21</a:t>
            </a:fld>
            <a:endParaRPr lang="zh-CN" altLang="en-US"/>
          </a:p>
        </p:txBody>
      </p:sp>
    </p:spTree>
    <p:extLst>
      <p:ext uri="{BB962C8B-B14F-4D97-AF65-F5344CB8AC3E}">
        <p14:creationId xmlns:p14="http://schemas.microsoft.com/office/powerpoint/2010/main" val="4037134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Evaluation on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Japaness</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Macaque species indicate that our method demonstrates significantly lower NME error, outperforming the compared methods by a large margin. We also show the alignment results on several illustration examples for comparison. The ground truth landmarks and predicted landmarks are indicated as green and blue.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22</a:t>
            </a:fld>
            <a:endParaRPr lang="zh-CN" altLang="en-US"/>
          </a:p>
        </p:txBody>
      </p:sp>
    </p:spTree>
    <p:extLst>
      <p:ext uri="{BB962C8B-B14F-4D97-AF65-F5344CB8AC3E}">
        <p14:creationId xmlns:p14="http://schemas.microsoft.com/office/powerpoint/2010/main" val="3887046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Go further, we compare our method with state-of-the-art baseline models that trained with large-scale dataset on the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AnimalWeb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As the results shown, our method achieves comparable performance while utilizing  significantly fewer labeled data. Specifically, for known species setting, the NME results are comparable which is 5.22 vs 5.55. For unknown species setting, we can still get acceptable gap with 1% difference in terms of NME error. I want to emphasize that the labeled images used for training are quite different, which are 40 or 80 images on our side versus more than 17K used in compared method. Or 0.11 or 0.22 images per species versus 50 images per species.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23</a:t>
            </a:fld>
            <a:endParaRPr lang="zh-CN" altLang="en-US"/>
          </a:p>
        </p:txBody>
      </p:sp>
    </p:spTree>
    <p:extLst>
      <p:ext uri="{BB962C8B-B14F-4D97-AF65-F5344CB8AC3E}">
        <p14:creationId xmlns:p14="http://schemas.microsoft.com/office/powerpoint/2010/main" val="707903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In the end, we systematically explore the effect of Meta-</a:t>
            </a:r>
            <a:r>
              <a:rPr lang="en-US" altLang="zh-CN" dirty="0" err="1"/>
              <a:t>csk</a:t>
            </a:r>
            <a:r>
              <a:rPr lang="en-US" altLang="zh-CN" dirty="0"/>
              <a:t> design. As results shown, every individual design contributes to the performance improvement. Not only loss functions but positive example mining altogether yield the lowest NME in both known and unknown species setting. </a:t>
            </a:r>
          </a:p>
          <a:p>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24</a:t>
            </a:fld>
            <a:endParaRPr lang="zh-CN" altLang="en-US"/>
          </a:p>
        </p:txBody>
      </p:sp>
    </p:spTree>
    <p:extLst>
      <p:ext uri="{BB962C8B-B14F-4D97-AF65-F5344CB8AC3E}">
        <p14:creationId xmlns:p14="http://schemas.microsoft.com/office/powerpoint/2010/main" val="2115321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the take away. First,. Second,. Last, </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25</a:t>
            </a:fld>
            <a:endParaRPr lang="zh-CN" altLang="en-US"/>
          </a:p>
        </p:txBody>
      </p:sp>
    </p:spTree>
    <p:extLst>
      <p:ext uri="{BB962C8B-B14F-4D97-AF65-F5344CB8AC3E}">
        <p14:creationId xmlns:p14="http://schemas.microsoft.com/office/powerpoint/2010/main" val="2626601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Thanks for attention</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26</a:t>
            </a:fld>
            <a:endParaRPr lang="zh-CN" altLang="en-US"/>
          </a:p>
        </p:txBody>
      </p:sp>
    </p:spTree>
    <p:extLst>
      <p:ext uri="{BB962C8B-B14F-4D97-AF65-F5344CB8AC3E}">
        <p14:creationId xmlns:p14="http://schemas.microsoft.com/office/powerpoint/2010/main" val="134577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Now, let’s go deeper into the unique challenges that animal face alignment offers for research and development. First, there are large intra- and inter-species variations,</a:t>
            </a:r>
            <a:r>
              <a:rPr lang="zh-CN" altLang="en-US" dirty="0"/>
              <a:t> </a:t>
            </a:r>
            <a:r>
              <a:rPr lang="en-US" altLang="zh-CN" dirty="0"/>
              <a:t>which</a:t>
            </a:r>
            <a:r>
              <a:rPr lang="zh-CN" altLang="en-US" dirty="0"/>
              <a:t> </a:t>
            </a:r>
            <a:r>
              <a:rPr lang="en-US" altLang="zh-CN" dirty="0"/>
              <a:t>can</a:t>
            </a:r>
            <a:r>
              <a:rPr lang="zh-CN" altLang="en-US" dirty="0"/>
              <a:t> </a:t>
            </a:r>
            <a:r>
              <a:rPr lang="en-US" altLang="zh-CN" dirty="0"/>
              <a:t>be</a:t>
            </a:r>
            <a:r>
              <a:rPr lang="zh-CN" altLang="en-US" dirty="0"/>
              <a:t> </a:t>
            </a:r>
            <a:r>
              <a:rPr lang="en-US" altLang="zh-CN" dirty="0"/>
              <a:t>easily</a:t>
            </a:r>
            <a:r>
              <a:rPr lang="zh-CN" altLang="en-US" dirty="0"/>
              <a:t> </a:t>
            </a:r>
            <a:r>
              <a:rPr lang="en-US" altLang="zh-CN" dirty="0"/>
              <a:t>observed in several example faces. Second,  lack large-scale annotated data for animal face alignment.  There are quite a few large-scale datasets such as 300W, AFLW, </a:t>
            </a:r>
            <a:r>
              <a:rPr lang="en-US" altLang="zh-CN" dirty="0" err="1"/>
              <a:t>Menpo</a:t>
            </a:r>
            <a:r>
              <a:rPr lang="en-US" altLang="zh-CN" dirty="0"/>
              <a:t>, </a:t>
            </a:r>
            <a:r>
              <a:rPr lang="en-US" altLang="zh-CN" dirty="0" err="1"/>
              <a:t>ect</a:t>
            </a:r>
            <a:r>
              <a:rPr lang="en-US" altLang="zh-CN" dirty="0"/>
              <a:t>, but all are collected for human face alignment . And for animal face alignment, what we have up to now is only </a:t>
            </a:r>
            <a:r>
              <a:rPr lang="en-US" altLang="zh-CN" dirty="0" err="1"/>
              <a:t>animalweb</a:t>
            </a:r>
            <a:r>
              <a:rPr lang="en-US" altLang="zh-CN" dirty="0"/>
              <a:t>. Our research is particularly focused on addressing data-scarce animal face alignment, which we believe holds practical significant in real-world applications.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3</a:t>
            </a:fld>
            <a:endParaRPr lang="zh-CN" altLang="en-US"/>
          </a:p>
        </p:txBody>
      </p:sp>
    </p:spTree>
    <p:extLst>
      <p:ext uri="{BB962C8B-B14F-4D97-AF65-F5344CB8AC3E}">
        <p14:creationId xmlns:p14="http://schemas.microsoft.com/office/powerpoint/2010/main" val="204119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let’s see how existing solutions address the challenges in animal face alignment? Some methods adapt existing models design for face alignment model by finetuning them using limited animal data. Some methods take a more specialized route, focusing on species-specific alignment for animals like horse, sheep, where data scarcity is less of an issue. Recent methods have also started to incorporate auxiliary information such as shared landmark semantic group prior, </a:t>
            </a:r>
            <a:r>
              <a:rPr lang="en-US" altLang="zh-CN" dirty="0" err="1"/>
              <a:t>styleGAN</a:t>
            </a:r>
            <a:r>
              <a:rPr lang="en-US" altLang="zh-CN" dirty="0"/>
              <a:t> prior, and labeled support images during testing to enhance small dataset face alignment. </a:t>
            </a:r>
          </a:p>
          <a:p>
            <a:endParaRPr lang="en-US" altLang="zh-CN" dirty="0"/>
          </a:p>
          <a:p>
            <a:r>
              <a:rPr lang="en-US" altLang="zh-CN" dirty="0"/>
              <a:t>In contrast to</a:t>
            </a:r>
            <a:r>
              <a:rPr lang="zh-CN" altLang="en-US" dirty="0"/>
              <a:t> </a:t>
            </a:r>
            <a:r>
              <a:rPr lang="en-US" altLang="zh-CN" dirty="0"/>
              <a:t>these methods, our method, termed Meta-CSKT, leverage bi-directional cross-species knowledge transfer. This method is particularly useful for overcoming the challenges associated with data-scarce in animal face alignment.</a:t>
            </a:r>
            <a:endParaRPr lang="zh-CN" altLang="en-US" dirty="0"/>
          </a:p>
        </p:txBody>
      </p:sp>
      <p:sp>
        <p:nvSpPr>
          <p:cNvPr id="4" name="灯片编号占位符 3"/>
          <p:cNvSpPr>
            <a:spLocks noGrp="1"/>
          </p:cNvSpPr>
          <p:nvPr>
            <p:ph type="sldNum" sz="quarter" idx="5"/>
          </p:nvPr>
        </p:nvSpPr>
        <p:spPr/>
        <p:txBody>
          <a:bodyPr/>
          <a:lstStyle/>
          <a:p>
            <a:fld id="{A427BFE1-AD62-4781-97EC-53A2CB50B5FD}" type="slidenum">
              <a:rPr lang="zh-CN" altLang="en-US" smtClean="0"/>
              <a:t>4</a:t>
            </a:fld>
            <a:endParaRPr lang="zh-CN" altLang="en-US"/>
          </a:p>
        </p:txBody>
      </p:sp>
    </p:spTree>
    <p:extLst>
      <p:ext uri="{BB962C8B-B14F-4D97-AF65-F5344CB8AC3E}">
        <p14:creationId xmlns:p14="http://schemas.microsoft.com/office/powerpoint/2010/main" val="153760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Here are alignment results for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AnimalWeb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by using 1 pretrained human model and 3 finetuned animal model which are sorted in ascending order based on NME by the human model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5</a:t>
            </a:fld>
            <a:endParaRPr lang="zh-CN" altLang="en-US"/>
          </a:p>
        </p:txBody>
      </p:sp>
    </p:spTree>
    <p:extLst>
      <p:ext uri="{BB962C8B-B14F-4D97-AF65-F5344CB8AC3E}">
        <p14:creationId xmlns:p14="http://schemas.microsoft.com/office/powerpoint/2010/main" val="101203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The red curve is biased towards certain species such as monkey (family 0) that have a close shape or appearance to humans and produce poor results on less human-like species such as penguin (family 65). Finetuning the animal model does slightly improve the results, however, the gained accuracy is uneven across species. To go deeper, we take five species (0,17,26,35,65) sampled from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Animalweb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experiments. We go further to observe the impact of finetune data on test data by this NME difference confusion matrix.</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6</a:t>
            </a:fld>
            <a:endParaRPr lang="zh-CN" altLang="en-US"/>
          </a:p>
        </p:txBody>
      </p:sp>
    </p:spTree>
    <p:extLst>
      <p:ext uri="{BB962C8B-B14F-4D97-AF65-F5344CB8AC3E}">
        <p14:creationId xmlns:p14="http://schemas.microsoft.com/office/powerpoint/2010/main" val="317280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To go deeper, we take five species (0,17,26,35,65) sampled from </a:t>
            </a:r>
            <a:r>
              <a:rPr lang="en-US" altLang="zh-CN" sz="1800" kern="100" dirty="0" err="1">
                <a:effectLst/>
                <a:latin typeface="等线" panose="02010600030101010101" pitchFamily="2" charset="-122"/>
                <a:ea typeface="等线" panose="02010600030101010101" pitchFamily="2" charset="-122"/>
                <a:cs typeface="Times New Roman" panose="02020603050405020304" pitchFamily="18" charset="0"/>
              </a:rPr>
              <a:t>Animalweb</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for experiments. We go further to observe the impact of finetune data on test data by this NME difference confusion matrix.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7</a:t>
            </a:fld>
            <a:endParaRPr lang="zh-CN" altLang="en-US"/>
          </a:p>
        </p:txBody>
      </p:sp>
    </p:spTree>
    <p:extLst>
      <p:ext uri="{BB962C8B-B14F-4D97-AF65-F5344CB8AC3E}">
        <p14:creationId xmlns:p14="http://schemas.microsoft.com/office/powerpoint/2010/main" val="357290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Specifically, we randomly select 40 images from each family as the finetune data, which are used to train the model. And the individual species of test data are used for evaluation. Here darker green indicates a large performance gain by finetuning.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8</a:t>
            </a:fld>
            <a:endParaRPr lang="zh-CN" altLang="en-US"/>
          </a:p>
        </p:txBody>
      </p:sp>
    </p:spTree>
    <p:extLst>
      <p:ext uri="{BB962C8B-B14F-4D97-AF65-F5344CB8AC3E}">
        <p14:creationId xmlns:p14="http://schemas.microsoft.com/office/powerpoint/2010/main" val="225892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According to the confusion matrix, first, we observe that the diagonal elements show increased accuracy as expected. Specifically, species 65 has the darkest color and the species 0 has the lightest color. It makes sense as the species 0 can already aligned with human model and finetuning with more animals cannot lead to obvious better alignment.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427BFE1-AD62-4781-97EC-53A2CB50B5FD}" type="slidenum">
              <a:rPr lang="zh-CN" altLang="en-US" smtClean="0"/>
              <a:t>9</a:t>
            </a:fld>
            <a:endParaRPr lang="zh-CN" altLang="en-US"/>
          </a:p>
        </p:txBody>
      </p:sp>
    </p:spTree>
    <p:extLst>
      <p:ext uri="{BB962C8B-B14F-4D97-AF65-F5344CB8AC3E}">
        <p14:creationId xmlns:p14="http://schemas.microsoft.com/office/powerpoint/2010/main" val="1237114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
        <p:nvSpPr>
          <p:cNvPr id="7" name="矩形 6">
            <a:extLst>
              <a:ext uri="{FF2B5EF4-FFF2-40B4-BE49-F238E27FC236}">
                <a16:creationId xmlns:a16="http://schemas.microsoft.com/office/drawing/2014/main" id="{47C6560E-A69C-1039-712B-981F3F1F7C6E}"/>
              </a:ext>
            </a:extLst>
          </p:cNvPr>
          <p:cNvSpPr/>
          <p:nvPr userDrawn="1"/>
        </p:nvSpPr>
        <p:spPr>
          <a:xfrm>
            <a:off x="325438" y="4598965"/>
            <a:ext cx="8614631" cy="45719"/>
          </a:xfrm>
          <a:prstGeom prst="rect">
            <a:avLst/>
          </a:prstGeom>
          <a:gradFill>
            <a:gsLst>
              <a:gs pos="0">
                <a:srgbClr val="FF0000"/>
              </a:gs>
              <a:gs pos="50000">
                <a:srgbClr val="FF66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pic>
        <p:nvPicPr>
          <p:cNvPr id="8" name="图片 7">
            <a:extLst>
              <a:ext uri="{FF2B5EF4-FFF2-40B4-BE49-F238E27FC236}">
                <a16:creationId xmlns:a16="http://schemas.microsoft.com/office/drawing/2014/main" id="{B870D76F-9495-8241-7606-1F0957852A69}"/>
              </a:ext>
            </a:extLst>
          </p:cNvPr>
          <p:cNvPicPr>
            <a:picLocks noChangeAspect="1"/>
          </p:cNvPicPr>
          <p:nvPr userDrawn="1"/>
        </p:nvPicPr>
        <p:blipFill>
          <a:blip r:embed="rId2"/>
          <a:stretch>
            <a:fillRect/>
          </a:stretch>
        </p:blipFill>
        <p:spPr>
          <a:xfrm>
            <a:off x="302606" y="4729848"/>
            <a:ext cx="1390989" cy="341882"/>
          </a:xfrm>
          <a:prstGeom prst="rect">
            <a:avLst/>
          </a:prstGeom>
        </p:spPr>
      </p:pic>
      <p:pic>
        <p:nvPicPr>
          <p:cNvPr id="10" name="图片 9" descr="徽标&#10;&#10;描述已自动生成">
            <a:extLst>
              <a:ext uri="{FF2B5EF4-FFF2-40B4-BE49-F238E27FC236}">
                <a16:creationId xmlns:a16="http://schemas.microsoft.com/office/drawing/2014/main" id="{614EA232-1E8A-4AD8-C7B7-3D90CB80C7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2565" y="4654787"/>
            <a:ext cx="462411" cy="462411"/>
          </a:xfrm>
          <a:prstGeom prst="rect">
            <a:avLst/>
          </a:prstGeom>
        </p:spPr>
      </p:pic>
      <p:pic>
        <p:nvPicPr>
          <p:cNvPr id="12" name="图片 11">
            <a:extLst>
              <a:ext uri="{FF2B5EF4-FFF2-40B4-BE49-F238E27FC236}">
                <a16:creationId xmlns:a16="http://schemas.microsoft.com/office/drawing/2014/main" id="{0553A723-3CA0-A973-BC93-A06CBD5B77E1}"/>
              </a:ext>
            </a:extLst>
          </p:cNvPr>
          <p:cNvPicPr>
            <a:picLocks noChangeAspect="1"/>
          </p:cNvPicPr>
          <p:nvPr userDrawn="1"/>
        </p:nvPicPr>
        <p:blipFill rotWithShape="1">
          <a:blip r:embed="rId4"/>
          <a:srcRect l="847" t="1501" r="1"/>
          <a:stretch/>
        </p:blipFill>
        <p:spPr>
          <a:xfrm>
            <a:off x="2974171" y="4725156"/>
            <a:ext cx="575733" cy="351267"/>
          </a:xfrm>
          <a:prstGeom prst="rect">
            <a:avLst/>
          </a:prstGeom>
        </p:spPr>
      </p:pic>
    </p:spTree>
    <p:extLst>
      <p:ext uri="{BB962C8B-B14F-4D97-AF65-F5344CB8AC3E}">
        <p14:creationId xmlns:p14="http://schemas.microsoft.com/office/powerpoint/2010/main" val="424905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324173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39259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zh-CN" altLang="en-US" dirty="0"/>
              <a:t>单击此处编辑母版文本样式</a:t>
            </a:r>
          </a:p>
          <a:p>
            <a:pPr lvl="1"/>
            <a:r>
              <a:rPr lang="zh-CN" altLang="en-US" dirty="0"/>
              <a:t>二级</a:t>
            </a:r>
          </a:p>
          <a:p>
            <a:pPr lvl="2"/>
            <a:r>
              <a:rPr lang="zh-CN" altLang="en-US" dirty="0"/>
              <a:t>三级</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
        <p:nvSpPr>
          <p:cNvPr id="7" name="矩形 6">
            <a:extLst>
              <a:ext uri="{FF2B5EF4-FFF2-40B4-BE49-F238E27FC236}">
                <a16:creationId xmlns:a16="http://schemas.microsoft.com/office/drawing/2014/main" id="{6DA14372-9587-2B3D-7A3E-0772E15C14DB}"/>
              </a:ext>
            </a:extLst>
          </p:cNvPr>
          <p:cNvSpPr/>
          <p:nvPr userDrawn="1"/>
        </p:nvSpPr>
        <p:spPr>
          <a:xfrm>
            <a:off x="325438" y="4598965"/>
            <a:ext cx="8614631" cy="45719"/>
          </a:xfrm>
          <a:prstGeom prst="rect">
            <a:avLst/>
          </a:prstGeom>
          <a:gradFill>
            <a:gsLst>
              <a:gs pos="0">
                <a:srgbClr val="FF0000"/>
              </a:gs>
              <a:gs pos="50000">
                <a:srgbClr val="FF66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
        <p:nvSpPr>
          <p:cNvPr id="10" name="Date Placeholder 3">
            <a:extLst>
              <a:ext uri="{FF2B5EF4-FFF2-40B4-BE49-F238E27FC236}">
                <a16:creationId xmlns:a16="http://schemas.microsoft.com/office/drawing/2014/main" id="{C1316F25-CAFB-D4EC-7392-E1CD17E70075}"/>
              </a:ext>
            </a:extLst>
          </p:cNvPr>
          <p:cNvSpPr>
            <a:spLocks noGrp="1"/>
          </p:cNvSpPr>
          <p:nvPr>
            <p:ph type="dt" sz="half" idx="10"/>
          </p:nvPr>
        </p:nvSpPr>
        <p:spPr>
          <a:xfrm>
            <a:off x="628650" y="4767263"/>
            <a:ext cx="2057400" cy="273844"/>
          </a:xfrm>
        </p:spPr>
        <p:txBody>
          <a:bodyPr/>
          <a:lstStyle/>
          <a:p>
            <a:fld id="{21188ED9-3153-401A-ABF7-EC196EB6FBBF}" type="datetimeFigureOut">
              <a:rPr lang="zh-CN" altLang="en-US" smtClean="0"/>
              <a:t>2023/9/5</a:t>
            </a:fld>
            <a:endParaRPr lang="zh-CN" altLang="en-US"/>
          </a:p>
        </p:txBody>
      </p:sp>
      <p:pic>
        <p:nvPicPr>
          <p:cNvPr id="11" name="图片 10">
            <a:extLst>
              <a:ext uri="{FF2B5EF4-FFF2-40B4-BE49-F238E27FC236}">
                <a16:creationId xmlns:a16="http://schemas.microsoft.com/office/drawing/2014/main" id="{4C09C447-77F6-DECE-E098-D26260800456}"/>
              </a:ext>
            </a:extLst>
          </p:cNvPr>
          <p:cNvPicPr>
            <a:picLocks noChangeAspect="1"/>
          </p:cNvPicPr>
          <p:nvPr userDrawn="1"/>
        </p:nvPicPr>
        <p:blipFill>
          <a:blip r:embed="rId2"/>
          <a:stretch>
            <a:fillRect/>
          </a:stretch>
        </p:blipFill>
        <p:spPr>
          <a:xfrm>
            <a:off x="302606" y="4729848"/>
            <a:ext cx="1390989" cy="341882"/>
          </a:xfrm>
          <a:prstGeom prst="rect">
            <a:avLst/>
          </a:prstGeom>
        </p:spPr>
      </p:pic>
      <p:pic>
        <p:nvPicPr>
          <p:cNvPr id="12" name="图片 11">
            <a:extLst>
              <a:ext uri="{FF2B5EF4-FFF2-40B4-BE49-F238E27FC236}">
                <a16:creationId xmlns:a16="http://schemas.microsoft.com/office/drawing/2014/main" id="{EB8F3E74-DF24-ECAB-ABCD-A3AA5D010E9F}"/>
              </a:ext>
            </a:extLst>
          </p:cNvPr>
          <p:cNvPicPr>
            <a:picLocks noChangeAspect="1"/>
          </p:cNvPicPr>
          <p:nvPr userDrawn="1"/>
        </p:nvPicPr>
        <p:blipFill rotWithShape="1">
          <a:blip r:embed="rId3"/>
          <a:srcRect l="847" t="1501" r="1"/>
          <a:stretch/>
        </p:blipFill>
        <p:spPr>
          <a:xfrm>
            <a:off x="2974171" y="4725156"/>
            <a:ext cx="575733" cy="351267"/>
          </a:xfrm>
          <a:prstGeom prst="rect">
            <a:avLst/>
          </a:prstGeom>
        </p:spPr>
      </p:pic>
      <p:pic>
        <p:nvPicPr>
          <p:cNvPr id="13" name="图片 12" descr="徽标&#10;&#10;描述已自动生成">
            <a:extLst>
              <a:ext uri="{FF2B5EF4-FFF2-40B4-BE49-F238E27FC236}">
                <a16:creationId xmlns:a16="http://schemas.microsoft.com/office/drawing/2014/main" id="{214359E9-062E-958C-052F-E6B5D2CDAB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2565" y="4654787"/>
            <a:ext cx="462411" cy="462411"/>
          </a:xfrm>
          <a:prstGeom prst="rect">
            <a:avLst/>
          </a:prstGeom>
        </p:spPr>
      </p:pic>
    </p:spTree>
    <p:extLst>
      <p:ext uri="{BB962C8B-B14F-4D97-AF65-F5344CB8AC3E}">
        <p14:creationId xmlns:p14="http://schemas.microsoft.com/office/powerpoint/2010/main" val="9110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775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401640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97852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10154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54781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195852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1188ED9-3153-401A-ABF7-EC196EB6FBBF}" type="datetimeFigureOut">
              <a:rPr lang="zh-CN" altLang="en-US" smtClean="0"/>
              <a:t>2023/9/5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153909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188ED9-3153-401A-ABF7-EC196EB6FBBF}" type="datetimeFigureOut">
              <a:rPr lang="zh-CN" altLang="en-US" smtClean="0"/>
              <a:t>2023/9/5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C2D558E-5FB6-49BC-AC6A-3B2C9FA3CE1C}" type="slidenum">
              <a:rPr lang="zh-CN" altLang="en-US" smtClean="0"/>
              <a:t>‹#›</a:t>
            </a:fld>
            <a:endParaRPr lang="zh-CN" altLang="en-US"/>
          </a:p>
        </p:txBody>
      </p:sp>
    </p:spTree>
    <p:extLst>
      <p:ext uri="{BB962C8B-B14F-4D97-AF65-F5344CB8AC3E}">
        <p14:creationId xmlns:p14="http://schemas.microsoft.com/office/powerpoint/2010/main" val="252414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github.com/danzeng1990/Meta-CSKT" TargetMode="External"/><Relationship Id="rId4" Type="http://schemas.openxmlformats.org/officeDocument/2006/relationships/hyperlink" Target="https://www.danzeng.org/abou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jpeg"/><Relationship Id="rId7"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9387A5A-3157-1452-91B7-9B6F6618D355}"/>
              </a:ext>
            </a:extLst>
          </p:cNvPr>
          <p:cNvSpPr>
            <a:spLocks noGrp="1"/>
          </p:cNvSpPr>
          <p:nvPr>
            <p:ph type="ctrTitle"/>
          </p:nvPr>
        </p:nvSpPr>
        <p:spPr>
          <a:xfrm>
            <a:off x="433493" y="883975"/>
            <a:ext cx="8107680" cy="1219145"/>
          </a:xfrm>
        </p:spPr>
        <p:txBody>
          <a:bodyPr anchor="ctr">
            <a:noAutofit/>
          </a:bodyPr>
          <a:lstStyle/>
          <a:p>
            <a:r>
              <a:rPr lang="en-US" altLang="zh-CN" sz="2600" dirty="0">
                <a:latin typeface="Arial" panose="020B0604020202020204" pitchFamily="34" charset="0"/>
                <a:cs typeface="Arial" panose="020B0604020202020204" pitchFamily="34" charset="0"/>
              </a:rPr>
              <a:t>Data-Scarce Animal Face Alignment via Bi-Directional Cross-Species Knowledge Transfer</a:t>
            </a:r>
            <a:endParaRPr lang="zh-CN" altLang="en-US" sz="26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F0018728-07A5-1F2E-46D0-47783AB87237}"/>
              </a:ext>
            </a:extLst>
          </p:cNvPr>
          <p:cNvSpPr txBox="1"/>
          <p:nvPr/>
        </p:nvSpPr>
        <p:spPr>
          <a:xfrm>
            <a:off x="710419" y="2286004"/>
            <a:ext cx="7508630" cy="677108"/>
          </a:xfrm>
          <a:prstGeom prst="rect">
            <a:avLst/>
          </a:prstGeom>
          <a:noFill/>
        </p:spPr>
        <p:txBody>
          <a:bodyPr wrap="square" rtlCol="0">
            <a:spAutoFit/>
          </a:bodyPr>
          <a:lstStyle/>
          <a:p>
            <a:r>
              <a:rPr lang="en-US" altLang="en-US" sz="1800" u="sng" dirty="0">
                <a:latin typeface="Arial" panose="020B0604020202020204" pitchFamily="34" charset="0"/>
                <a:cs typeface="Arial" panose="020B0604020202020204" pitchFamily="34" charset="0"/>
              </a:rPr>
              <a:t>Dan Zeng</a:t>
            </a:r>
            <a:r>
              <a:rPr lang="en-US" altLang="en-US" sz="1800" u="sng"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a:t>
            </a:r>
            <a:r>
              <a:rPr lang="en-US" altLang="zh-CN" sz="1800" dirty="0" err="1">
                <a:latin typeface="Arial" panose="020B0604020202020204" pitchFamily="34" charset="0"/>
                <a:cs typeface="Arial" panose="020B0604020202020204" pitchFamily="34" charset="0"/>
              </a:rPr>
              <a:t>hanchuan</a:t>
            </a:r>
            <a:r>
              <a:rPr lang="en-US" altLang="en-US" sz="1800" dirty="0">
                <a:latin typeface="Arial" panose="020B0604020202020204" pitchFamily="34" charset="0"/>
                <a:cs typeface="Arial" panose="020B0604020202020204" pitchFamily="34" charset="0"/>
              </a:rPr>
              <a:t> Hong</a:t>
            </a:r>
            <a:r>
              <a:rPr lang="en-US" altLang="en-US" sz="1800"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Shuiwang</a:t>
            </a:r>
            <a:r>
              <a:rPr lang="en-US" altLang="en-US" sz="1800" dirty="0">
                <a:latin typeface="Arial" panose="020B0604020202020204" pitchFamily="34" charset="0"/>
                <a:cs typeface="Arial" panose="020B0604020202020204" pitchFamily="34" charset="0"/>
              </a:rPr>
              <a:t> Li</a:t>
            </a:r>
            <a:r>
              <a:rPr lang="en-US" altLang="en-US" sz="1800" baseline="30000" dirty="0">
                <a:latin typeface="Arial" panose="020B0604020202020204" pitchFamily="34" charset="0"/>
                <a:cs typeface="Arial" panose="020B0604020202020204" pitchFamily="34" charset="0"/>
              </a:rPr>
              <a:t>2</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Qiaomu</a:t>
            </a:r>
            <a:r>
              <a:rPr lang="en-US" altLang="en-US" sz="1800" dirty="0">
                <a:latin typeface="Arial" panose="020B0604020202020204" pitchFamily="34" charset="0"/>
                <a:cs typeface="Arial" panose="020B0604020202020204" pitchFamily="34" charset="0"/>
              </a:rPr>
              <a:t> Shen</a:t>
            </a:r>
            <a:r>
              <a:rPr lang="en-US" altLang="en-US" sz="1800" baseline="300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 Bo Tang</a:t>
            </a:r>
            <a:r>
              <a:rPr lang="en-US" altLang="en-US" sz="2000" baseline="30000" dirty="0">
                <a:latin typeface="Arial" panose="020B0604020202020204" pitchFamily="34" charset="0"/>
                <a:cs typeface="Arial" panose="020B0604020202020204" pitchFamily="34" charset="0"/>
              </a:rPr>
              <a:t>1</a:t>
            </a:r>
            <a:endParaRPr lang="zh-CN" altLang="en-US" sz="2000" dirty="0">
              <a:latin typeface="Arial" panose="020B0604020202020204" pitchFamily="34" charset="0"/>
              <a:cs typeface="Arial" panose="020B0604020202020204" pitchFamily="34" charset="0"/>
            </a:endParaRPr>
          </a:p>
          <a:p>
            <a:endParaRPr lang="zh-CN" altLang="en-US" dirty="0"/>
          </a:p>
        </p:txBody>
      </p:sp>
      <p:sp>
        <p:nvSpPr>
          <p:cNvPr id="10" name="文本框 9">
            <a:extLst>
              <a:ext uri="{FF2B5EF4-FFF2-40B4-BE49-F238E27FC236}">
                <a16:creationId xmlns:a16="http://schemas.microsoft.com/office/drawing/2014/main" id="{12D000EC-D831-7B71-FB69-81069983D656}"/>
              </a:ext>
            </a:extLst>
          </p:cNvPr>
          <p:cNvSpPr txBox="1"/>
          <p:nvPr/>
        </p:nvSpPr>
        <p:spPr>
          <a:xfrm>
            <a:off x="796583" y="2883884"/>
            <a:ext cx="7336302" cy="646331"/>
          </a:xfrm>
          <a:prstGeom prst="rect">
            <a:avLst/>
          </a:prstGeom>
          <a:noFill/>
        </p:spPr>
        <p:txBody>
          <a:bodyPr wrap="square" rtlCol="0">
            <a:spAutoFit/>
          </a:bodyPr>
          <a:lstStyle/>
          <a:p>
            <a:pPr algn="ctr"/>
            <a:r>
              <a:rPr lang="en-US" altLang="en-US" sz="1800" baseline="30000" dirty="0">
                <a:latin typeface="Arial" panose="020B0604020202020204" pitchFamily="34" charset="0"/>
                <a:cs typeface="Arial" panose="020B0604020202020204" pitchFamily="34" charset="0"/>
              </a:rPr>
              <a:t>1</a:t>
            </a:r>
            <a:r>
              <a:rPr lang="en-US" altLang="zh-CN" dirty="0"/>
              <a:t>Southern University of Science and Technology, </a:t>
            </a:r>
          </a:p>
          <a:p>
            <a:pPr algn="ctr"/>
            <a:r>
              <a:rPr lang="en-US" altLang="zh-CN" baseline="30000" dirty="0">
                <a:latin typeface="Arial" panose="020B0604020202020204" pitchFamily="34" charset="0"/>
                <a:cs typeface="Arial" panose="020B0604020202020204" pitchFamily="34" charset="0"/>
              </a:rPr>
              <a:t>2</a:t>
            </a:r>
            <a:r>
              <a:rPr lang="en-US" altLang="zh-CN" dirty="0"/>
              <a:t>Guilin University of Technology</a:t>
            </a:r>
            <a:endParaRPr lang="zh-CN" altLang="en-US" dirty="0"/>
          </a:p>
        </p:txBody>
      </p:sp>
      <p:sp>
        <p:nvSpPr>
          <p:cNvPr id="17" name="矩形 16">
            <a:extLst>
              <a:ext uri="{FF2B5EF4-FFF2-40B4-BE49-F238E27FC236}">
                <a16:creationId xmlns:a16="http://schemas.microsoft.com/office/drawing/2014/main" id="{FB2C3FC4-AD24-1104-C301-54EDE4B7A4BB}"/>
              </a:ext>
            </a:extLst>
          </p:cNvPr>
          <p:cNvSpPr/>
          <p:nvPr/>
        </p:nvSpPr>
        <p:spPr>
          <a:xfrm>
            <a:off x="325438" y="4618283"/>
            <a:ext cx="8614631" cy="45719"/>
          </a:xfrm>
          <a:prstGeom prst="rect">
            <a:avLst/>
          </a:prstGeom>
          <a:gradFill>
            <a:gsLst>
              <a:gs pos="0">
                <a:srgbClr val="FF0000"/>
              </a:gs>
              <a:gs pos="50000">
                <a:srgbClr val="FF66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p>
        </p:txBody>
      </p:sp>
    </p:spTree>
    <p:extLst>
      <p:ext uri="{BB962C8B-B14F-4D97-AF65-F5344CB8AC3E}">
        <p14:creationId xmlns:p14="http://schemas.microsoft.com/office/powerpoint/2010/main" val="427284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9" name="图片 8" descr="图表&#10;&#10;描述已自动生成">
            <a:extLst>
              <a:ext uri="{FF2B5EF4-FFF2-40B4-BE49-F238E27FC236}">
                <a16:creationId xmlns:a16="http://schemas.microsoft.com/office/drawing/2014/main" id="{29EF26D0-0902-AF52-518A-3B03AA49A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0" y="1134000"/>
            <a:ext cx="4017099" cy="3263504"/>
          </a:xfrm>
          <a:prstGeom prst="rect">
            <a:avLst/>
          </a:prstGeom>
          <a:ln>
            <a:noFill/>
          </a:ln>
        </p:spPr>
      </p:pic>
      <p:sp>
        <p:nvSpPr>
          <p:cNvPr id="6" name="文本框 5">
            <a:extLst>
              <a:ext uri="{FF2B5EF4-FFF2-40B4-BE49-F238E27FC236}">
                <a16:creationId xmlns:a16="http://schemas.microsoft.com/office/drawing/2014/main" id="{7E65ADF0-C4FA-C990-16D4-E0B0786476B3}"/>
              </a:ext>
            </a:extLst>
          </p:cNvPr>
          <p:cNvSpPr txBox="1"/>
          <p:nvPr/>
        </p:nvSpPr>
        <p:spPr>
          <a:xfrm>
            <a:off x="4944110" y="1083350"/>
            <a:ext cx="3571240" cy="369332"/>
          </a:xfrm>
          <a:prstGeom prst="rect">
            <a:avLst/>
          </a:prstGeom>
          <a:noFill/>
        </p:spPr>
        <p:txBody>
          <a:bodyPr wrap="square" rtlCol="0">
            <a:spAutoFit/>
          </a:bodyPr>
          <a:lstStyle/>
          <a:p>
            <a:r>
              <a:rPr lang="en-US" altLang="zh-CN" dirty="0"/>
              <a:t>NME </a:t>
            </a:r>
            <a:r>
              <a:rPr lang="en-US" altLang="zh-CN" dirty="0">
                <a:solidFill>
                  <a:srgbClr val="00B050"/>
                </a:solidFill>
              </a:rPr>
              <a:t>Difference</a:t>
            </a:r>
            <a:r>
              <a:rPr lang="en-US" altLang="zh-CN" dirty="0"/>
              <a:t> Confusion Matrix</a:t>
            </a:r>
            <a:endParaRPr lang="zh-CN" altLang="en-US" dirty="0"/>
          </a:p>
        </p:txBody>
      </p:sp>
      <p:pic>
        <p:nvPicPr>
          <p:cNvPr id="4" name="图片 3" descr="图表&#10;&#10;描述已自动生成">
            <a:extLst>
              <a:ext uri="{FF2B5EF4-FFF2-40B4-BE49-F238E27FC236}">
                <a16:creationId xmlns:a16="http://schemas.microsoft.com/office/drawing/2014/main" id="{1AB63C2A-AC29-52E8-3C98-4F46FD06D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00" y="1396800"/>
            <a:ext cx="3531600" cy="2894552"/>
          </a:xfrm>
          <a:prstGeom prst="rect">
            <a:avLst/>
          </a:prstGeom>
        </p:spPr>
      </p:pic>
      <p:sp>
        <p:nvSpPr>
          <p:cNvPr id="7" name="文本框 6">
            <a:extLst>
              <a:ext uri="{FF2B5EF4-FFF2-40B4-BE49-F238E27FC236}">
                <a16:creationId xmlns:a16="http://schemas.microsoft.com/office/drawing/2014/main" id="{606A6845-2D95-5C04-FBC7-154E706A54FD}"/>
              </a:ext>
            </a:extLst>
          </p:cNvPr>
          <p:cNvSpPr txBox="1"/>
          <p:nvPr/>
        </p:nvSpPr>
        <p:spPr>
          <a:xfrm>
            <a:off x="2694720" y="381960"/>
            <a:ext cx="4988560" cy="923330"/>
          </a:xfrm>
          <a:prstGeom prst="rect">
            <a:avLst/>
          </a:prstGeom>
          <a:noFill/>
        </p:spPr>
        <p:txBody>
          <a:bodyPr wrap="square" rtlCol="0">
            <a:spAutoFit/>
          </a:bodyPr>
          <a:lstStyle/>
          <a:p>
            <a:r>
              <a:rPr lang="en-US" altLang="zh-CN" b="1" dirty="0">
                <a:solidFill>
                  <a:srgbClr val="C00000"/>
                </a:solidFill>
              </a:rPr>
              <a:t>Knowledge sharing </a:t>
            </a:r>
            <a:r>
              <a:rPr lang="en-US" altLang="zh-CN" dirty="0"/>
              <a:t>among animal species, which provides a </a:t>
            </a:r>
            <a:r>
              <a:rPr lang="en-US" altLang="zh-CN" dirty="0">
                <a:solidFill>
                  <a:srgbClr val="C00000"/>
                </a:solidFill>
              </a:rPr>
              <a:t>fundamental premise </a:t>
            </a:r>
            <a:r>
              <a:rPr lang="en-US" altLang="zh-CN" dirty="0"/>
              <a:t>for Meta-CSKT!!</a:t>
            </a:r>
          </a:p>
          <a:p>
            <a:endParaRPr lang="zh-CN" altLang="en-US" dirty="0"/>
          </a:p>
        </p:txBody>
      </p:sp>
      <p:pic>
        <p:nvPicPr>
          <p:cNvPr id="8" name="图片 7">
            <a:extLst>
              <a:ext uri="{FF2B5EF4-FFF2-40B4-BE49-F238E27FC236}">
                <a16:creationId xmlns:a16="http://schemas.microsoft.com/office/drawing/2014/main" id="{A6CF5498-DD62-F32A-EE66-8FF26D2F95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125" y="233597"/>
            <a:ext cx="758080" cy="758080"/>
          </a:xfrm>
          <a:prstGeom prst="rect">
            <a:avLst/>
          </a:prstGeom>
        </p:spPr>
      </p:pic>
    </p:spTree>
    <p:extLst>
      <p:ext uri="{BB962C8B-B14F-4D97-AF65-F5344CB8AC3E}">
        <p14:creationId xmlns:p14="http://schemas.microsoft.com/office/powerpoint/2010/main" val="152971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9" name="图片 8" descr="图表&#10;&#10;描述已自动生成">
            <a:extLst>
              <a:ext uri="{FF2B5EF4-FFF2-40B4-BE49-F238E27FC236}">
                <a16:creationId xmlns:a16="http://schemas.microsoft.com/office/drawing/2014/main" id="{29EF26D0-0902-AF52-518A-3B03AA49A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0" y="1134000"/>
            <a:ext cx="4017099" cy="3263504"/>
          </a:xfrm>
          <a:prstGeom prst="rect">
            <a:avLst/>
          </a:prstGeom>
          <a:ln>
            <a:noFill/>
          </a:ln>
        </p:spPr>
      </p:pic>
      <p:sp>
        <p:nvSpPr>
          <p:cNvPr id="6" name="文本框 5">
            <a:extLst>
              <a:ext uri="{FF2B5EF4-FFF2-40B4-BE49-F238E27FC236}">
                <a16:creationId xmlns:a16="http://schemas.microsoft.com/office/drawing/2014/main" id="{7E65ADF0-C4FA-C990-16D4-E0B0786476B3}"/>
              </a:ext>
            </a:extLst>
          </p:cNvPr>
          <p:cNvSpPr txBox="1"/>
          <p:nvPr/>
        </p:nvSpPr>
        <p:spPr>
          <a:xfrm>
            <a:off x="4944110" y="1083350"/>
            <a:ext cx="3571240" cy="369332"/>
          </a:xfrm>
          <a:prstGeom prst="rect">
            <a:avLst/>
          </a:prstGeom>
          <a:noFill/>
        </p:spPr>
        <p:txBody>
          <a:bodyPr wrap="square" rtlCol="0">
            <a:spAutoFit/>
          </a:bodyPr>
          <a:lstStyle/>
          <a:p>
            <a:r>
              <a:rPr lang="en-US" altLang="zh-CN" dirty="0"/>
              <a:t>NME </a:t>
            </a:r>
            <a:r>
              <a:rPr lang="en-US" altLang="zh-CN" dirty="0">
                <a:solidFill>
                  <a:srgbClr val="00B050"/>
                </a:solidFill>
              </a:rPr>
              <a:t>Difference</a:t>
            </a:r>
            <a:r>
              <a:rPr lang="en-US" altLang="zh-CN" dirty="0"/>
              <a:t> Confusion Matrix</a:t>
            </a:r>
            <a:endParaRPr lang="zh-CN" altLang="en-US" dirty="0"/>
          </a:p>
        </p:txBody>
      </p:sp>
      <p:pic>
        <p:nvPicPr>
          <p:cNvPr id="19" name="图片 18" descr="图表&#10;&#10;描述已自动生成">
            <a:extLst>
              <a:ext uri="{FF2B5EF4-FFF2-40B4-BE49-F238E27FC236}">
                <a16:creationId xmlns:a16="http://schemas.microsoft.com/office/drawing/2014/main" id="{C9D37D2D-2F15-4EB2-8887-46B996BAC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00" y="1396800"/>
            <a:ext cx="3531600" cy="2894552"/>
          </a:xfrm>
          <a:prstGeom prst="rect">
            <a:avLst/>
          </a:prstGeom>
        </p:spPr>
      </p:pic>
      <p:sp>
        <p:nvSpPr>
          <p:cNvPr id="20" name="文本框 19">
            <a:extLst>
              <a:ext uri="{FF2B5EF4-FFF2-40B4-BE49-F238E27FC236}">
                <a16:creationId xmlns:a16="http://schemas.microsoft.com/office/drawing/2014/main" id="{680A618B-272A-30FA-E228-1CE7F30550E5}"/>
              </a:ext>
            </a:extLst>
          </p:cNvPr>
          <p:cNvSpPr txBox="1"/>
          <p:nvPr/>
        </p:nvSpPr>
        <p:spPr>
          <a:xfrm>
            <a:off x="5791200" y="1466037"/>
            <a:ext cx="381000" cy="400110"/>
          </a:xfrm>
          <a:prstGeom prst="rect">
            <a:avLst/>
          </a:prstGeom>
          <a:noFill/>
        </p:spPr>
        <p:txBody>
          <a:bodyPr wrap="square" rtlCol="0">
            <a:spAutoFit/>
          </a:bodyPr>
          <a:lstStyle/>
          <a:p>
            <a:pPr algn="ctr"/>
            <a:r>
              <a:rPr lang="zh-CN" altLang="en-US" sz="2000" dirty="0">
                <a:solidFill>
                  <a:srgbClr val="0000FF"/>
                </a:solidFill>
              </a:rPr>
              <a:t>➖</a:t>
            </a:r>
            <a:endParaRPr lang="zh-CN" altLang="en-US" sz="1600" dirty="0">
              <a:solidFill>
                <a:srgbClr val="0000FF"/>
              </a:solidFill>
            </a:endParaRPr>
          </a:p>
        </p:txBody>
      </p:sp>
      <p:sp>
        <p:nvSpPr>
          <p:cNvPr id="21" name="文本框 20">
            <a:extLst>
              <a:ext uri="{FF2B5EF4-FFF2-40B4-BE49-F238E27FC236}">
                <a16:creationId xmlns:a16="http://schemas.microsoft.com/office/drawing/2014/main" id="{3291D200-9DC2-A333-C368-D3C00953A573}"/>
              </a:ext>
            </a:extLst>
          </p:cNvPr>
          <p:cNvSpPr txBox="1"/>
          <p:nvPr/>
        </p:nvSpPr>
        <p:spPr>
          <a:xfrm>
            <a:off x="6294893" y="1466037"/>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2" name="文本框 21">
            <a:extLst>
              <a:ext uri="{FF2B5EF4-FFF2-40B4-BE49-F238E27FC236}">
                <a16:creationId xmlns:a16="http://schemas.microsoft.com/office/drawing/2014/main" id="{0258BC2E-4F24-F2E9-6C3C-8841C435C469}"/>
              </a:ext>
            </a:extLst>
          </p:cNvPr>
          <p:cNvSpPr txBox="1"/>
          <p:nvPr/>
        </p:nvSpPr>
        <p:spPr>
          <a:xfrm>
            <a:off x="6780260" y="1466037"/>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3" name="文本框 22">
            <a:extLst>
              <a:ext uri="{FF2B5EF4-FFF2-40B4-BE49-F238E27FC236}">
                <a16:creationId xmlns:a16="http://schemas.microsoft.com/office/drawing/2014/main" id="{BB6246AA-78BE-E232-8053-44D47AEC19BB}"/>
              </a:ext>
            </a:extLst>
          </p:cNvPr>
          <p:cNvSpPr txBox="1"/>
          <p:nvPr/>
        </p:nvSpPr>
        <p:spPr>
          <a:xfrm>
            <a:off x="7302280" y="1466037"/>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4" name="文本框 23">
            <a:extLst>
              <a:ext uri="{FF2B5EF4-FFF2-40B4-BE49-F238E27FC236}">
                <a16:creationId xmlns:a16="http://schemas.microsoft.com/office/drawing/2014/main" id="{20EFD3F9-B2CD-EE22-A23E-279374352AD7}"/>
              </a:ext>
            </a:extLst>
          </p:cNvPr>
          <p:cNvSpPr txBox="1"/>
          <p:nvPr/>
        </p:nvSpPr>
        <p:spPr>
          <a:xfrm>
            <a:off x="6795500" y="3450124"/>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5" name="文本框 24">
            <a:extLst>
              <a:ext uri="{FF2B5EF4-FFF2-40B4-BE49-F238E27FC236}">
                <a16:creationId xmlns:a16="http://schemas.microsoft.com/office/drawing/2014/main" id="{82F107C9-07BA-1C39-4BBE-D0340FEDC1ED}"/>
              </a:ext>
            </a:extLst>
          </p:cNvPr>
          <p:cNvSpPr txBox="1"/>
          <p:nvPr/>
        </p:nvSpPr>
        <p:spPr>
          <a:xfrm>
            <a:off x="5791200" y="3450124"/>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6" name="文本框 25">
            <a:extLst>
              <a:ext uri="{FF2B5EF4-FFF2-40B4-BE49-F238E27FC236}">
                <a16:creationId xmlns:a16="http://schemas.microsoft.com/office/drawing/2014/main" id="{B6602AD4-41EB-FAA7-B6DC-C1AA84199B2B}"/>
              </a:ext>
            </a:extLst>
          </p:cNvPr>
          <p:cNvSpPr txBox="1"/>
          <p:nvPr/>
        </p:nvSpPr>
        <p:spPr>
          <a:xfrm>
            <a:off x="5295765" y="3450124"/>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7" name="文本框 26">
            <a:extLst>
              <a:ext uri="{FF2B5EF4-FFF2-40B4-BE49-F238E27FC236}">
                <a16:creationId xmlns:a16="http://schemas.microsoft.com/office/drawing/2014/main" id="{CF2726DB-2DC6-4B05-5558-DB3E0687FF3A}"/>
              </a:ext>
            </a:extLst>
          </p:cNvPr>
          <p:cNvSpPr txBox="1"/>
          <p:nvPr/>
        </p:nvSpPr>
        <p:spPr>
          <a:xfrm>
            <a:off x="7302280" y="1966939"/>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8" name="文本框 27">
            <a:extLst>
              <a:ext uri="{FF2B5EF4-FFF2-40B4-BE49-F238E27FC236}">
                <a16:creationId xmlns:a16="http://schemas.microsoft.com/office/drawing/2014/main" id="{106199BE-A8F4-FFDF-B51D-7643BC9D307B}"/>
              </a:ext>
            </a:extLst>
          </p:cNvPr>
          <p:cNvSpPr txBox="1"/>
          <p:nvPr/>
        </p:nvSpPr>
        <p:spPr>
          <a:xfrm>
            <a:off x="7302280" y="2467841"/>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29" name="文本框 28">
            <a:extLst>
              <a:ext uri="{FF2B5EF4-FFF2-40B4-BE49-F238E27FC236}">
                <a16:creationId xmlns:a16="http://schemas.microsoft.com/office/drawing/2014/main" id="{B41AA505-A7FB-415D-9C5B-C14DC47D223F}"/>
              </a:ext>
            </a:extLst>
          </p:cNvPr>
          <p:cNvSpPr txBox="1"/>
          <p:nvPr/>
        </p:nvSpPr>
        <p:spPr>
          <a:xfrm>
            <a:off x="7302280" y="2968743"/>
            <a:ext cx="381000" cy="400110"/>
          </a:xfrm>
          <a:prstGeom prst="rect">
            <a:avLst/>
          </a:prstGeom>
          <a:noFill/>
        </p:spPr>
        <p:txBody>
          <a:bodyPr wrap="square" rtlCol="0">
            <a:spAutoFit/>
          </a:bodyPr>
          <a:lstStyle/>
          <a:p>
            <a:pPr algn="ctr"/>
            <a:r>
              <a:rPr lang="zh-CN" altLang="en-US" sz="2000" dirty="0"/>
              <a:t>➖</a:t>
            </a:r>
            <a:endParaRPr lang="zh-CN" altLang="en-US" sz="1600" dirty="0"/>
          </a:p>
        </p:txBody>
      </p:sp>
      <p:sp>
        <p:nvSpPr>
          <p:cNvPr id="30" name="文本框 29">
            <a:extLst>
              <a:ext uri="{FF2B5EF4-FFF2-40B4-BE49-F238E27FC236}">
                <a16:creationId xmlns:a16="http://schemas.microsoft.com/office/drawing/2014/main" id="{DB91CFE5-FE8E-ECB6-E251-5D3002525FB3}"/>
              </a:ext>
            </a:extLst>
          </p:cNvPr>
          <p:cNvSpPr txBox="1"/>
          <p:nvPr/>
        </p:nvSpPr>
        <p:spPr>
          <a:xfrm>
            <a:off x="2694720" y="381960"/>
            <a:ext cx="4988560" cy="923330"/>
          </a:xfrm>
          <a:prstGeom prst="rect">
            <a:avLst/>
          </a:prstGeom>
          <a:noFill/>
        </p:spPr>
        <p:txBody>
          <a:bodyPr wrap="square" rtlCol="0">
            <a:spAutoFit/>
          </a:bodyPr>
          <a:lstStyle/>
          <a:p>
            <a:r>
              <a:rPr lang="en-US" altLang="zh-CN" b="1" dirty="0">
                <a:solidFill>
                  <a:srgbClr val="C00000"/>
                </a:solidFill>
              </a:rPr>
              <a:t>Knowledge sharing </a:t>
            </a:r>
            <a:r>
              <a:rPr lang="en-US" altLang="zh-CN" dirty="0"/>
              <a:t>among animal species, which provides a </a:t>
            </a:r>
            <a:r>
              <a:rPr lang="en-US" altLang="zh-CN" dirty="0">
                <a:solidFill>
                  <a:srgbClr val="C00000"/>
                </a:solidFill>
              </a:rPr>
              <a:t>fundamental premise </a:t>
            </a:r>
            <a:r>
              <a:rPr lang="en-US" altLang="zh-CN" dirty="0"/>
              <a:t>for Meta-CSKT!!</a:t>
            </a:r>
          </a:p>
          <a:p>
            <a:endParaRPr lang="zh-CN" altLang="en-US" dirty="0"/>
          </a:p>
        </p:txBody>
      </p:sp>
      <p:sp>
        <p:nvSpPr>
          <p:cNvPr id="3" name="AutoShape 2" descr="Inspiration - Free people icons">
            <a:extLst>
              <a:ext uri="{FF2B5EF4-FFF2-40B4-BE49-F238E27FC236}">
                <a16:creationId xmlns:a16="http://schemas.microsoft.com/office/drawing/2014/main" id="{8935C4F6-3617-452A-23E8-40DBAA9E1E4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a:extLst>
              <a:ext uri="{FF2B5EF4-FFF2-40B4-BE49-F238E27FC236}">
                <a16:creationId xmlns:a16="http://schemas.microsoft.com/office/drawing/2014/main" id="{936F1FFC-7250-341A-CD1F-F4850629F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7125" y="233597"/>
            <a:ext cx="758080" cy="758080"/>
          </a:xfrm>
          <a:prstGeom prst="rect">
            <a:avLst/>
          </a:prstGeom>
        </p:spPr>
      </p:pic>
      <p:pic>
        <p:nvPicPr>
          <p:cNvPr id="3076" name="Picture 4" descr="Circle Icon - Free PNG &amp; SVG 1064251 - Noun Project">
            <a:extLst>
              <a:ext uri="{FF2B5EF4-FFF2-40B4-BE49-F238E27FC236}">
                <a16:creationId xmlns:a16="http://schemas.microsoft.com/office/drawing/2014/main" id="{B120FECC-F0B2-845D-596D-D3ECDFABD3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3323" y="1305290"/>
            <a:ext cx="427318" cy="5656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ircle Icon - Free PNG &amp; SVG 1064251 - Noun Project">
            <a:extLst>
              <a:ext uri="{FF2B5EF4-FFF2-40B4-BE49-F238E27FC236}">
                <a16:creationId xmlns:a16="http://schemas.microsoft.com/office/drawing/2014/main" id="{081EEB52-EC78-EB49-E7CD-F7003541B7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603" y="2667896"/>
            <a:ext cx="427318" cy="56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dirty="0"/>
              <a:t>Meta-CSKT</a:t>
            </a:r>
            <a:endParaRPr lang="zh-CN" altLang="en-US" dirty="0"/>
          </a:p>
        </p:txBody>
      </p:sp>
      <p:pic>
        <p:nvPicPr>
          <p:cNvPr id="10" name="图片 9" descr="图形用户界面, 文本, 应用程序&#10;&#10;描述已自动生成">
            <a:extLst>
              <a:ext uri="{FF2B5EF4-FFF2-40B4-BE49-F238E27FC236}">
                <a16:creationId xmlns:a16="http://schemas.microsoft.com/office/drawing/2014/main" id="{CCDC2274-83A2-D29B-29B4-5DF411AD1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00" y="975600"/>
            <a:ext cx="5472000" cy="3620708"/>
          </a:xfrm>
          <a:prstGeom prst="rect">
            <a:avLst/>
          </a:prstGeom>
        </p:spPr>
      </p:pic>
      <p:sp>
        <p:nvSpPr>
          <p:cNvPr id="3" name="文本框 2">
            <a:extLst>
              <a:ext uri="{FF2B5EF4-FFF2-40B4-BE49-F238E27FC236}">
                <a16:creationId xmlns:a16="http://schemas.microsoft.com/office/drawing/2014/main" id="{BC53A6B7-17E5-3E2D-19E7-5670E8D37DE6}"/>
              </a:ext>
            </a:extLst>
          </p:cNvPr>
          <p:cNvSpPr txBox="1"/>
          <p:nvPr/>
        </p:nvSpPr>
        <p:spPr>
          <a:xfrm>
            <a:off x="6037233" y="1347216"/>
            <a:ext cx="3106760" cy="369332"/>
          </a:xfrm>
          <a:prstGeom prst="rect">
            <a:avLst/>
          </a:prstGeom>
          <a:noFill/>
        </p:spPr>
        <p:txBody>
          <a:bodyPr wrap="square" rtlCol="0">
            <a:spAutoFit/>
          </a:bodyPr>
          <a:lstStyle/>
          <a:p>
            <a:r>
              <a:rPr lang="en-US" altLang="zh-CN" b="1" dirty="0">
                <a:solidFill>
                  <a:srgbClr val="00B050"/>
                </a:solidFill>
              </a:rPr>
              <a:t>Labeled data is SCARCE</a:t>
            </a:r>
            <a:r>
              <a:rPr lang="zh-CN" altLang="en-US" b="1" dirty="0">
                <a:solidFill>
                  <a:srgbClr val="00B050"/>
                </a:solidFill>
              </a:rPr>
              <a:t>！</a:t>
            </a:r>
            <a:endParaRPr lang="en-US" altLang="zh-CN" b="1" dirty="0">
              <a:solidFill>
                <a:srgbClr val="00B050"/>
              </a:solidFill>
            </a:endParaRPr>
          </a:p>
        </p:txBody>
      </p:sp>
    </p:spTree>
    <p:extLst>
      <p:ext uri="{BB962C8B-B14F-4D97-AF65-F5344CB8AC3E}">
        <p14:creationId xmlns:p14="http://schemas.microsoft.com/office/powerpoint/2010/main" val="4286984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dirty="0"/>
              <a:t>Meta-CSKT</a:t>
            </a:r>
            <a:endParaRPr lang="zh-CN" altLang="en-US" dirty="0"/>
          </a:p>
        </p:txBody>
      </p:sp>
      <p:pic>
        <p:nvPicPr>
          <p:cNvPr id="4" name="图片 3" descr="图示&#10;&#10;描述已自动生成">
            <a:extLst>
              <a:ext uri="{FF2B5EF4-FFF2-40B4-BE49-F238E27FC236}">
                <a16:creationId xmlns:a16="http://schemas.microsoft.com/office/drawing/2014/main" id="{35DBFC38-3FBB-76E5-0922-7C2BA7103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00" y="975600"/>
            <a:ext cx="5469911" cy="3621600"/>
          </a:xfrm>
          <a:prstGeom prst="rect">
            <a:avLst/>
          </a:prstGeom>
        </p:spPr>
      </p:pic>
      <p:sp>
        <p:nvSpPr>
          <p:cNvPr id="3" name="文本框 2">
            <a:extLst>
              <a:ext uri="{FF2B5EF4-FFF2-40B4-BE49-F238E27FC236}">
                <a16:creationId xmlns:a16="http://schemas.microsoft.com/office/drawing/2014/main" id="{E1001AE9-3ABE-3ACA-44D7-D4AA24FFAE81}"/>
              </a:ext>
            </a:extLst>
          </p:cNvPr>
          <p:cNvSpPr txBox="1"/>
          <p:nvPr/>
        </p:nvSpPr>
        <p:spPr>
          <a:xfrm>
            <a:off x="6037233" y="1347216"/>
            <a:ext cx="3106760" cy="646331"/>
          </a:xfrm>
          <a:prstGeom prst="rect">
            <a:avLst/>
          </a:prstGeom>
          <a:noFill/>
        </p:spPr>
        <p:txBody>
          <a:bodyPr wrap="square" rtlCol="0">
            <a:spAutoFit/>
          </a:bodyPr>
          <a:lstStyle/>
          <a:p>
            <a:r>
              <a:rPr lang="en-US" altLang="zh-CN" b="1" dirty="0">
                <a:solidFill>
                  <a:srgbClr val="00B050"/>
                </a:solidFill>
              </a:rPr>
              <a:t>Labeled data is SCARCE</a:t>
            </a:r>
            <a:r>
              <a:rPr lang="zh-CN" altLang="en-US" b="1" dirty="0">
                <a:solidFill>
                  <a:srgbClr val="00B050"/>
                </a:solidFill>
              </a:rPr>
              <a:t>！</a:t>
            </a:r>
            <a:endParaRPr lang="en-US" altLang="zh-CN" b="1" dirty="0">
              <a:solidFill>
                <a:srgbClr val="00B050"/>
              </a:solidFill>
            </a:endParaRPr>
          </a:p>
          <a:p>
            <a:r>
              <a:rPr lang="en-US" altLang="zh-CN" b="1" dirty="0"/>
              <a:t>Two </a:t>
            </a:r>
            <a:r>
              <a:rPr lang="en-US" altLang="zh-CN" b="1" dirty="0">
                <a:solidFill>
                  <a:srgbClr val="00B050"/>
                </a:solidFill>
              </a:rPr>
              <a:t>complement</a:t>
            </a:r>
            <a:r>
              <a:rPr lang="en-US" altLang="zh-CN" b="1" dirty="0"/>
              <a:t> networks</a:t>
            </a:r>
          </a:p>
        </p:txBody>
      </p:sp>
    </p:spTree>
    <p:extLst>
      <p:ext uri="{BB962C8B-B14F-4D97-AF65-F5344CB8AC3E}">
        <p14:creationId xmlns:p14="http://schemas.microsoft.com/office/powerpoint/2010/main" val="216747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dirty="0"/>
              <a:t>Meta-CSKT</a:t>
            </a:r>
            <a:endParaRPr lang="zh-CN" altLang="en-US" dirty="0"/>
          </a:p>
        </p:txBody>
      </p:sp>
      <p:pic>
        <p:nvPicPr>
          <p:cNvPr id="7" name="图片 6" descr="图示&#10;&#10;描述已自动生成">
            <a:extLst>
              <a:ext uri="{FF2B5EF4-FFF2-40B4-BE49-F238E27FC236}">
                <a16:creationId xmlns:a16="http://schemas.microsoft.com/office/drawing/2014/main" id="{AE130EF9-8B2A-FB92-3B2D-CFE5349BC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00" y="975600"/>
            <a:ext cx="5469912" cy="3621600"/>
          </a:xfrm>
          <a:prstGeom prst="rect">
            <a:avLst/>
          </a:prstGeom>
        </p:spPr>
      </p:pic>
      <p:sp>
        <p:nvSpPr>
          <p:cNvPr id="8" name="文本框 7">
            <a:extLst>
              <a:ext uri="{FF2B5EF4-FFF2-40B4-BE49-F238E27FC236}">
                <a16:creationId xmlns:a16="http://schemas.microsoft.com/office/drawing/2014/main" id="{1E360BA2-0A78-5C9F-8B8B-B47FC817423E}"/>
              </a:ext>
            </a:extLst>
          </p:cNvPr>
          <p:cNvSpPr txBox="1"/>
          <p:nvPr/>
        </p:nvSpPr>
        <p:spPr>
          <a:xfrm>
            <a:off x="6048054" y="1347216"/>
            <a:ext cx="2836227" cy="1477328"/>
          </a:xfrm>
          <a:prstGeom prst="rect">
            <a:avLst/>
          </a:prstGeom>
          <a:noFill/>
        </p:spPr>
        <p:txBody>
          <a:bodyPr wrap="square" rtlCol="0">
            <a:spAutoFit/>
          </a:bodyPr>
          <a:lstStyle/>
          <a:p>
            <a:r>
              <a:rPr lang="en-US" altLang="zh-CN" b="1" dirty="0">
                <a:solidFill>
                  <a:srgbClr val="00B050"/>
                </a:solidFill>
              </a:rPr>
              <a:t>Labeled data is SCARCE</a:t>
            </a:r>
            <a:r>
              <a:rPr lang="zh-CN" altLang="en-US" b="1" dirty="0">
                <a:solidFill>
                  <a:srgbClr val="00B050"/>
                </a:solidFill>
              </a:rPr>
              <a:t>！</a:t>
            </a:r>
            <a:endParaRPr lang="en-US" altLang="zh-CN" b="1" dirty="0">
              <a:solidFill>
                <a:srgbClr val="00B050"/>
              </a:solidFill>
            </a:endParaRPr>
          </a:p>
          <a:p>
            <a:r>
              <a:rPr lang="en-US" altLang="zh-CN" b="1" dirty="0"/>
              <a:t>Two </a:t>
            </a:r>
            <a:r>
              <a:rPr lang="en-US" altLang="zh-CN" b="1" dirty="0">
                <a:solidFill>
                  <a:srgbClr val="00B050"/>
                </a:solidFill>
              </a:rPr>
              <a:t>complement</a:t>
            </a:r>
            <a:r>
              <a:rPr lang="en-US" altLang="zh-CN" b="1" dirty="0"/>
              <a:t> networks</a:t>
            </a:r>
            <a:endParaRPr lang="en-US" altLang="zh-CN" b="1" dirty="0">
              <a:solidFill>
                <a:srgbClr val="00B050"/>
              </a:solidFill>
            </a:endParaRPr>
          </a:p>
          <a:p>
            <a:r>
              <a:rPr lang="en-US" altLang="zh-CN" b="1" dirty="0">
                <a:solidFill>
                  <a:srgbClr val="00B050"/>
                </a:solidFill>
              </a:rPr>
              <a:t>Positive example mining : </a:t>
            </a:r>
          </a:p>
          <a:p>
            <a:pPr marL="285750" indent="-285750">
              <a:buFont typeface="Arial" panose="020B0604020202020204" pitchFamily="34" charset="0"/>
              <a:buChar char="•"/>
            </a:pPr>
            <a:r>
              <a:rPr lang="en-US" altLang="zh-CN" dirty="0"/>
              <a:t>Augment </a:t>
            </a:r>
            <a:r>
              <a:rPr lang="en-US" altLang="zh-CN" dirty="0">
                <a:solidFill>
                  <a:srgbClr val="00B050"/>
                </a:solidFill>
              </a:rPr>
              <a:t>labeled data</a:t>
            </a:r>
          </a:p>
          <a:p>
            <a:pPr marL="285750" indent="-285750">
              <a:buFont typeface="Arial" panose="020B0604020202020204" pitchFamily="34" charset="0"/>
              <a:buChar char="•"/>
            </a:pPr>
            <a:r>
              <a:rPr lang="en-US" altLang="zh-CN" dirty="0"/>
              <a:t>Purify</a:t>
            </a:r>
            <a:r>
              <a:rPr lang="en-US" altLang="zh-CN" dirty="0">
                <a:solidFill>
                  <a:srgbClr val="00B050"/>
                </a:solidFill>
              </a:rPr>
              <a:t> unlabeled data </a:t>
            </a:r>
          </a:p>
        </p:txBody>
      </p:sp>
    </p:spTree>
    <p:extLst>
      <p:ext uri="{BB962C8B-B14F-4D97-AF65-F5344CB8AC3E}">
        <p14:creationId xmlns:p14="http://schemas.microsoft.com/office/powerpoint/2010/main" val="126827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dirty="0"/>
              <a:t>Meta-CSKT</a:t>
            </a:r>
            <a:endParaRPr lang="zh-CN" altLang="en-US" dirty="0"/>
          </a:p>
        </p:txBody>
      </p:sp>
      <p:pic>
        <p:nvPicPr>
          <p:cNvPr id="5" name="图片 4" descr="图示&#10;&#10;描述已自动生成">
            <a:extLst>
              <a:ext uri="{FF2B5EF4-FFF2-40B4-BE49-F238E27FC236}">
                <a16:creationId xmlns:a16="http://schemas.microsoft.com/office/drawing/2014/main" id="{6AB27053-9571-D3A5-27E9-46B28B815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00" y="975600"/>
            <a:ext cx="5469912" cy="3621600"/>
          </a:xfrm>
          <a:prstGeom prst="rect">
            <a:avLst/>
          </a:prstGeom>
        </p:spPr>
      </p:pic>
      <p:sp>
        <p:nvSpPr>
          <p:cNvPr id="6" name="文本框 5">
            <a:extLst>
              <a:ext uri="{FF2B5EF4-FFF2-40B4-BE49-F238E27FC236}">
                <a16:creationId xmlns:a16="http://schemas.microsoft.com/office/drawing/2014/main" id="{3CE7B943-E6D6-D971-340B-7982299636F9}"/>
              </a:ext>
            </a:extLst>
          </p:cNvPr>
          <p:cNvSpPr txBox="1"/>
          <p:nvPr/>
        </p:nvSpPr>
        <p:spPr>
          <a:xfrm>
            <a:off x="6107576" y="1347216"/>
            <a:ext cx="2700800" cy="646331"/>
          </a:xfrm>
          <a:prstGeom prst="rect">
            <a:avLst/>
          </a:prstGeom>
          <a:noFill/>
        </p:spPr>
        <p:txBody>
          <a:bodyPr wrap="square" rtlCol="0">
            <a:spAutoFit/>
          </a:bodyPr>
          <a:lstStyle/>
          <a:p>
            <a:r>
              <a:rPr lang="en-US" altLang="zh-CN" dirty="0"/>
              <a:t>Adaptation network:</a:t>
            </a:r>
            <a:r>
              <a:rPr lang="en-US" altLang="zh-CN" dirty="0">
                <a:solidFill>
                  <a:srgbClr val="00B050"/>
                </a:solidFill>
              </a:rPr>
              <a:t>   </a:t>
            </a:r>
          </a:p>
          <a:p>
            <a:endParaRPr lang="en-US" altLang="zh-CN" dirty="0">
              <a:solidFill>
                <a:srgbClr val="00B050"/>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85DBB50-0DE5-241B-2FF0-B13093633381}"/>
                  </a:ext>
                </a:extLst>
              </p:cNvPr>
              <p:cNvSpPr txBox="1"/>
              <p:nvPr/>
            </p:nvSpPr>
            <p:spPr>
              <a:xfrm>
                <a:off x="5876268" y="1613069"/>
                <a:ext cx="2994795" cy="459678"/>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a:solidFill>
                              <a:schemeClr val="tx1"/>
                            </a:solidFill>
                            <a:latin typeface="Cambria Math" panose="02040503050406030204" pitchFamily="18" charset="0"/>
                          </a:rPr>
                          <m:t>ℒ</m:t>
                        </m:r>
                      </m:e>
                      <m:sub>
                        <m:r>
                          <a:rPr lang="zh-CN" altLang="en-US" i="1">
                            <a:solidFill>
                              <a:schemeClr val="tx1"/>
                            </a:solidFill>
                            <a:latin typeface="Cambria Math" panose="02040503050406030204" pitchFamily="18" charset="0"/>
                          </a:rPr>
                          <m:t>𝑢</m:t>
                        </m:r>
                      </m:sub>
                    </m:sSub>
                    <m: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begChr m:val="‖"/>
                            <m:end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acc>
                                  <m:accPr>
                                    <m:chr m:val="̂"/>
                                    <m:ctrlPr>
                                      <a:rPr lang="zh-CN" altLang="en-US" i="1">
                                        <a:solidFill>
                                          <a:schemeClr val="tx1"/>
                                        </a:solidFill>
                                        <a:latin typeface="Cambria Math" panose="02040503050406030204" pitchFamily="18" charset="0"/>
                                      </a:rPr>
                                    </m:ctrlPr>
                                  </m:accPr>
                                  <m:e>
                                    <m:r>
                                      <a:rPr lang="zh-CN" altLang="en-US" i="1">
                                        <a:solidFill>
                                          <a:schemeClr val="tx1"/>
                                        </a:solidFill>
                                        <a:latin typeface="Cambria Math" panose="02040503050406030204" pitchFamily="18" charset="0"/>
                                      </a:rPr>
                                      <m:t>𝐻</m:t>
                                    </m:r>
                                  </m:e>
                                </m:acc>
                              </m:e>
                              <m:sub>
                                <m:r>
                                  <a:rPr lang="zh-CN" altLang="en-US" i="1">
                                    <a:solidFill>
                                      <a:schemeClr val="tx1"/>
                                    </a:solidFill>
                                    <a:latin typeface="Cambria Math" panose="02040503050406030204" pitchFamily="18" charset="0"/>
                                  </a:rPr>
                                  <m:t>𝑢</m:t>
                                </m:r>
                              </m:sub>
                            </m:sSub>
                            <m:r>
                              <a:rPr lang="zh-CN" altLang="en-US" i="0">
                                <a:solidFill>
                                  <a:schemeClr val="tx1"/>
                                </a:solidFill>
                                <a:latin typeface="Cambria Math" panose="02040503050406030204" pitchFamily="18" charset="0"/>
                              </a:rPr>
                              <m:t>−</m:t>
                            </m:r>
                            <m:r>
                              <a:rPr lang="zh-CN" altLang="en-US" i="0">
                                <a:solidFill>
                                  <a:schemeClr val="tx1"/>
                                </a:solidFill>
                                <a:latin typeface="Cambria Math" panose="02040503050406030204" pitchFamily="18" charset="0"/>
                              </a:rPr>
                              <m:t>𝒜</m:t>
                            </m:r>
                            <m:d>
                              <m:dPr>
                                <m:sep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𝑢</m:t>
                                    </m:r>
                                  </m:sub>
                                </m:sSub>
                              </m:e>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𝒜</m:t>
                                    </m:r>
                                  </m:sub>
                                </m:sSub>
                              </m:e>
                            </m:d>
                          </m:e>
                        </m:d>
                      </m:e>
                      <m:sup>
                        <m:r>
                          <a:rPr lang="zh-CN" altLang="en-US" i="0">
                            <a:solidFill>
                              <a:schemeClr val="tx1"/>
                            </a:solidFill>
                            <a:latin typeface="Cambria Math" panose="02040503050406030204" pitchFamily="18" charset="0"/>
                          </a:rPr>
                          <m:t>2</m:t>
                        </m:r>
                      </m:sup>
                    </m:sSup>
                  </m:oMath>
                </a14:m>
                <a:endParaRPr lang="zh-CN" altLang="en-US" dirty="0">
                  <a:solidFill>
                    <a:schemeClr val="tx1"/>
                  </a:solidFill>
                </a:endParaRPr>
              </a:p>
            </p:txBody>
          </p:sp>
        </mc:Choice>
        <mc:Fallback xmlns="">
          <p:sp>
            <p:nvSpPr>
              <p:cNvPr id="4" name="文本框 3">
                <a:extLst>
                  <a:ext uri="{FF2B5EF4-FFF2-40B4-BE49-F238E27FC236}">
                    <a16:creationId xmlns:a16="http://schemas.microsoft.com/office/drawing/2014/main" id="{885DBB50-0DE5-241B-2FF0-B13093633381}"/>
                  </a:ext>
                </a:extLst>
              </p:cNvPr>
              <p:cNvSpPr txBox="1">
                <a:spLocks noRot="1" noChangeAspect="1" noMove="1" noResize="1" noEditPoints="1" noAdjustHandles="1" noChangeArrowheads="1" noChangeShapeType="1" noTextEdit="1"/>
              </p:cNvSpPr>
              <p:nvPr/>
            </p:nvSpPr>
            <p:spPr>
              <a:xfrm>
                <a:off x="5876268" y="1613069"/>
                <a:ext cx="2994795" cy="459678"/>
              </a:xfrm>
              <a:prstGeom prst="rect">
                <a:avLst/>
              </a:prstGeom>
              <a:blipFill>
                <a:blip r:embed="rId4"/>
                <a:stretch>
                  <a:fillRect l="-1426" b="-13333"/>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82634A9-09E2-E506-A944-7B3D83D98AE6}"/>
              </a:ext>
            </a:extLst>
          </p:cNvPr>
          <p:cNvSpPr txBox="1"/>
          <p:nvPr/>
        </p:nvSpPr>
        <p:spPr>
          <a:xfrm>
            <a:off x="6107576" y="2143483"/>
            <a:ext cx="2700800" cy="923330"/>
          </a:xfrm>
          <a:prstGeom prst="rect">
            <a:avLst/>
          </a:prstGeom>
          <a:noFill/>
        </p:spPr>
        <p:txBody>
          <a:bodyPr wrap="square" rtlCol="0">
            <a:spAutoFit/>
          </a:bodyPr>
          <a:lstStyle/>
          <a:p>
            <a:r>
              <a:rPr lang="en-US" altLang="zh-CN" dirty="0"/>
              <a:t>Base network (</a:t>
            </a:r>
            <a:r>
              <a:rPr lang="en-US" altLang="zh-CN" dirty="0">
                <a:solidFill>
                  <a:srgbClr val="00B050"/>
                </a:solidFill>
              </a:rPr>
              <a:t>1/2</a:t>
            </a:r>
            <a:r>
              <a:rPr lang="en-US" altLang="zh-CN" dirty="0"/>
              <a:t>):</a:t>
            </a:r>
          </a:p>
          <a:p>
            <a:r>
              <a:rPr lang="en-US" altLang="zh-CN" dirty="0">
                <a:solidFill>
                  <a:srgbClr val="00B050"/>
                </a:solidFill>
              </a:rPr>
              <a:t>   </a:t>
            </a:r>
          </a:p>
          <a:p>
            <a:endParaRPr lang="en-US" altLang="zh-CN" dirty="0">
              <a:solidFill>
                <a:srgbClr val="00B050"/>
              </a:solidFill>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EDEC123-B62F-982E-5706-73967C4567C6}"/>
                  </a:ext>
                </a:extLst>
              </p:cNvPr>
              <p:cNvSpPr txBox="1"/>
              <p:nvPr/>
            </p:nvSpPr>
            <p:spPr>
              <a:xfrm>
                <a:off x="5876268" y="2461671"/>
                <a:ext cx="4539230" cy="838884"/>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a:solidFill>
                              <a:schemeClr val="tx1"/>
                            </a:solidFill>
                            <a:latin typeface="Cambria Math" panose="02040503050406030204" pitchFamily="18" charset="0"/>
                          </a:rPr>
                          <m:t>ℒ</m:t>
                        </m:r>
                      </m:e>
                      <m:sub>
                        <m:r>
                          <a:rPr lang="zh-CN" altLang="en-US" i="1">
                            <a:solidFill>
                              <a:schemeClr val="tx1"/>
                            </a:solidFill>
                            <a:latin typeface="Cambria Math" panose="02040503050406030204" pitchFamily="18" charset="0"/>
                          </a:rPr>
                          <m:t>𝑠</m:t>
                        </m:r>
                      </m:sub>
                    </m:sSub>
                    <m: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begChr m:val="‖"/>
                            <m:end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𝐻</m:t>
                                </m:r>
                              </m:e>
                              <m:sub>
                                <m:r>
                                  <a:rPr lang="zh-CN" altLang="en-US" i="1">
                                    <a:solidFill>
                                      <a:schemeClr val="tx1"/>
                                    </a:solidFill>
                                    <a:latin typeface="Cambria Math" panose="02040503050406030204" pitchFamily="18" charset="0"/>
                                  </a:rPr>
                                  <m:t>𝑓𝑠</m:t>
                                </m:r>
                              </m:sub>
                            </m:sSub>
                            <m:r>
                              <a:rPr lang="zh-CN" altLang="en-US" i="0">
                                <a:solidFill>
                                  <a:schemeClr val="tx1"/>
                                </a:solidFill>
                                <a:latin typeface="Cambria Math" panose="02040503050406030204" pitchFamily="18" charset="0"/>
                              </a:rPr>
                              <m:t>−</m:t>
                            </m:r>
                            <m:r>
                              <a:rPr lang="zh-CN" altLang="en-US" i="0">
                                <a:solidFill>
                                  <a:schemeClr val="tx1"/>
                                </a:solidFill>
                                <a:latin typeface="Cambria Math" panose="02040503050406030204" pitchFamily="18" charset="0"/>
                              </a:rPr>
                              <m:t>ℬ</m:t>
                            </m:r>
                            <m:d>
                              <m:dPr>
                                <m:sep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𝑓𝑠</m:t>
                                    </m:r>
                                  </m:sub>
                                </m:sSub>
                              </m:e>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ℬ</m:t>
                                    </m:r>
                                  </m:sub>
                                </m:sSub>
                              </m:e>
                            </m:d>
                          </m:e>
                        </m:d>
                      </m:e>
                      <m:sup>
                        <m:r>
                          <a:rPr lang="zh-CN" altLang="en-US" i="0">
                            <a:solidFill>
                              <a:schemeClr val="tx1"/>
                            </a:solidFill>
                            <a:latin typeface="Cambria Math" panose="02040503050406030204" pitchFamily="18" charset="0"/>
                          </a:rPr>
                          <m:t>2</m:t>
                        </m:r>
                      </m:sup>
                    </m:sSup>
                    <m: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begChr m:val="‖"/>
                            <m:endChr m:val="‖"/>
                            <m:ctrlPr>
                              <a:rPr lang="zh-CN" altLang="en-US" i="1">
                                <a:solidFill>
                                  <a:schemeClr val="tx1"/>
                                </a:solidFill>
                                <a:latin typeface="Cambria Math" panose="02040503050406030204" pitchFamily="18" charset="0"/>
                              </a:rPr>
                            </m:ctrlPr>
                          </m:dPr>
                          <m:e>
                            <m:r>
                              <a:rPr lang="zh-CN" altLang="en-US" i="0">
                                <a:solidFill>
                                  <a:schemeClr val="tx1"/>
                                </a:solidFill>
                                <a:latin typeface="Cambria Math" panose="02040503050406030204" pitchFamily="18" charset="0"/>
                              </a:rPr>
                              <m:t>𝒜</m:t>
                            </m:r>
                            <m:d>
                              <m:dPr>
                                <m:sep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𝑝𝑜𝑠</m:t>
                                    </m:r>
                                  </m:sub>
                                </m:sSub>
                              </m:e>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𝒜</m:t>
                                    </m:r>
                                  </m:sub>
                                </m:sSub>
                              </m:e>
                            </m:d>
                            <m:r>
                              <a:rPr lang="zh-CN" altLang="en-US" i="0">
                                <a:solidFill>
                                  <a:schemeClr val="tx1"/>
                                </a:solidFill>
                                <a:latin typeface="Cambria Math" panose="02040503050406030204" pitchFamily="18" charset="0"/>
                              </a:rPr>
                              <m:t>−</m:t>
                            </m:r>
                            <m:r>
                              <a:rPr lang="zh-CN" altLang="en-US" i="0">
                                <a:solidFill>
                                  <a:schemeClr val="tx1"/>
                                </a:solidFill>
                                <a:latin typeface="Cambria Math" panose="02040503050406030204" pitchFamily="18" charset="0"/>
                              </a:rPr>
                              <m:t>ℬ</m:t>
                            </m:r>
                            <m:d>
                              <m:dPr>
                                <m:sep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𝑝𝑜𝑠</m:t>
                                    </m:r>
                                  </m:sub>
                                </m:sSub>
                              </m:e>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ℬ</m:t>
                                    </m:r>
                                  </m:sub>
                                </m:sSub>
                              </m:e>
                            </m:d>
                          </m:e>
                        </m:d>
                      </m:e>
                      <m:sup>
                        <m:r>
                          <a:rPr lang="zh-CN" altLang="en-US" i="0">
                            <a:solidFill>
                              <a:schemeClr val="tx1"/>
                            </a:solidFill>
                            <a:latin typeface="Cambria Math" panose="02040503050406030204" pitchFamily="18" charset="0"/>
                          </a:rPr>
                          <m:t>2</m:t>
                        </m:r>
                      </m:sup>
                    </m:sSup>
                  </m:oMath>
                </a14:m>
                <a:endParaRPr lang="zh-CN" altLang="en-US" dirty="0">
                  <a:solidFill>
                    <a:schemeClr val="tx1"/>
                  </a:solidFill>
                </a:endParaRPr>
              </a:p>
            </p:txBody>
          </p:sp>
        </mc:Choice>
        <mc:Fallback xmlns="">
          <p:sp>
            <p:nvSpPr>
              <p:cNvPr id="9" name="文本框 8">
                <a:extLst>
                  <a:ext uri="{FF2B5EF4-FFF2-40B4-BE49-F238E27FC236}">
                    <a16:creationId xmlns:a16="http://schemas.microsoft.com/office/drawing/2014/main" id="{AEDEC123-B62F-982E-5706-73967C4567C6}"/>
                  </a:ext>
                </a:extLst>
              </p:cNvPr>
              <p:cNvSpPr txBox="1">
                <a:spLocks noRot="1" noChangeAspect="1" noMove="1" noResize="1" noEditPoints="1" noAdjustHandles="1" noChangeArrowheads="1" noChangeShapeType="1" noTextEdit="1"/>
              </p:cNvSpPr>
              <p:nvPr/>
            </p:nvSpPr>
            <p:spPr>
              <a:xfrm>
                <a:off x="5876268" y="2461671"/>
                <a:ext cx="4539230" cy="838884"/>
              </a:xfrm>
              <a:prstGeom prst="rect">
                <a:avLst/>
              </a:prstGeom>
              <a:blipFill>
                <a:blip r:embed="rId5"/>
                <a:stretch>
                  <a:fillRect l="-940" b="-730"/>
                </a:stretch>
              </a:blipFill>
            </p:spPr>
            <p:txBody>
              <a:bodyPr/>
              <a:lstStyle/>
              <a:p>
                <a:r>
                  <a:rPr lang="zh-CN" altLang="en-US">
                    <a:noFill/>
                  </a:rPr>
                  <a:t> </a:t>
                </a:r>
              </a:p>
            </p:txBody>
          </p:sp>
        </mc:Fallback>
      </mc:AlternateContent>
      <p:cxnSp>
        <p:nvCxnSpPr>
          <p:cNvPr id="13" name="直接连接符 12">
            <a:extLst>
              <a:ext uri="{FF2B5EF4-FFF2-40B4-BE49-F238E27FC236}">
                <a16:creationId xmlns:a16="http://schemas.microsoft.com/office/drawing/2014/main" id="{C62F0124-8E8C-9D6D-94C5-63B35348AED7}"/>
              </a:ext>
            </a:extLst>
          </p:cNvPr>
          <p:cNvCxnSpPr/>
          <p:nvPr/>
        </p:nvCxnSpPr>
        <p:spPr>
          <a:xfrm>
            <a:off x="6720028" y="2883877"/>
            <a:ext cx="1953245" cy="0"/>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4" name="直接连接符 13">
            <a:extLst>
              <a:ext uri="{FF2B5EF4-FFF2-40B4-BE49-F238E27FC236}">
                <a16:creationId xmlns:a16="http://schemas.microsoft.com/office/drawing/2014/main" id="{8BE88EF0-18A5-F3E2-17A2-B36245A10E66}"/>
              </a:ext>
            </a:extLst>
          </p:cNvPr>
          <p:cNvCxnSpPr>
            <a:cxnSpLocks/>
          </p:cNvCxnSpPr>
          <p:nvPr/>
        </p:nvCxnSpPr>
        <p:spPr>
          <a:xfrm>
            <a:off x="6250203" y="3300555"/>
            <a:ext cx="2796405" cy="0"/>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17" name="文本框 16">
            <a:extLst>
              <a:ext uri="{FF2B5EF4-FFF2-40B4-BE49-F238E27FC236}">
                <a16:creationId xmlns:a16="http://schemas.microsoft.com/office/drawing/2014/main" id="{6FA1081A-3AA4-055D-62EC-2344B99CC052}"/>
              </a:ext>
            </a:extLst>
          </p:cNvPr>
          <p:cNvSpPr txBox="1"/>
          <p:nvPr/>
        </p:nvSpPr>
        <p:spPr>
          <a:xfrm>
            <a:off x="2603876" y="2388098"/>
            <a:ext cx="5207750" cy="369332"/>
          </a:xfrm>
          <a:prstGeom prst="rect">
            <a:avLst/>
          </a:prstGeom>
          <a:noFill/>
        </p:spPr>
        <p:txBody>
          <a:bodyPr wrap="square">
            <a:spAutoFit/>
          </a:bodyPr>
          <a:lstStyle/>
          <a:p>
            <a:endParaRPr lang="zh-CN" altLang="en-US" dirty="0"/>
          </a:p>
        </p:txBody>
      </p:sp>
    </p:spTree>
    <p:extLst>
      <p:ext uri="{BB962C8B-B14F-4D97-AF65-F5344CB8AC3E}">
        <p14:creationId xmlns:p14="http://schemas.microsoft.com/office/powerpoint/2010/main" val="13416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dirty="0"/>
              <a:t>Meta-CSKT</a:t>
            </a:r>
            <a:endParaRPr lang="zh-CN" altLang="en-US" dirty="0"/>
          </a:p>
        </p:txBody>
      </p:sp>
      <p:pic>
        <p:nvPicPr>
          <p:cNvPr id="6" name="图片 5" descr="图示&#10;&#10;描述已自动生成">
            <a:extLst>
              <a:ext uri="{FF2B5EF4-FFF2-40B4-BE49-F238E27FC236}">
                <a16:creationId xmlns:a16="http://schemas.microsoft.com/office/drawing/2014/main" id="{BD02A862-8C72-51EE-3053-6305B2FD2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 y="976373"/>
            <a:ext cx="5473446" cy="3622434"/>
          </a:xfrm>
          <a:prstGeom prst="rect">
            <a:avLst/>
          </a:prstGeom>
        </p:spPr>
      </p:pic>
      <p:sp>
        <p:nvSpPr>
          <p:cNvPr id="3" name="文本框 2">
            <a:extLst>
              <a:ext uri="{FF2B5EF4-FFF2-40B4-BE49-F238E27FC236}">
                <a16:creationId xmlns:a16="http://schemas.microsoft.com/office/drawing/2014/main" id="{4330E96D-ABF0-917A-41A8-8B8471C1C3FA}"/>
              </a:ext>
            </a:extLst>
          </p:cNvPr>
          <p:cNvSpPr txBox="1"/>
          <p:nvPr/>
        </p:nvSpPr>
        <p:spPr>
          <a:xfrm>
            <a:off x="6107576" y="1347216"/>
            <a:ext cx="2700800" cy="1200329"/>
          </a:xfrm>
          <a:prstGeom prst="rect">
            <a:avLst/>
          </a:prstGeom>
          <a:noFill/>
        </p:spPr>
        <p:txBody>
          <a:bodyPr wrap="square" rtlCol="0">
            <a:spAutoFit/>
          </a:bodyPr>
          <a:lstStyle/>
          <a:p>
            <a:r>
              <a:rPr lang="en-US" altLang="zh-CN" dirty="0"/>
              <a:t>Base network (</a:t>
            </a:r>
            <a:r>
              <a:rPr lang="en-US" altLang="zh-CN" dirty="0">
                <a:solidFill>
                  <a:srgbClr val="00B050"/>
                </a:solidFill>
              </a:rPr>
              <a:t>2/2</a:t>
            </a:r>
            <a:r>
              <a:rPr lang="en-US" altLang="zh-CN" dirty="0"/>
              <a:t>):</a:t>
            </a:r>
          </a:p>
          <a:p>
            <a:r>
              <a:rPr lang="en-US" altLang="zh-CN" dirty="0">
                <a:solidFill>
                  <a:srgbClr val="00B050"/>
                </a:solidFill>
              </a:rPr>
              <a:t>  Feedback loss   </a:t>
            </a:r>
          </a:p>
          <a:p>
            <a:endParaRPr lang="en-US" altLang="zh-CN" dirty="0">
              <a:solidFill>
                <a:srgbClr val="00B050"/>
              </a:solidFill>
            </a:endParaRPr>
          </a:p>
          <a:p>
            <a:endParaRPr lang="en-US" altLang="zh-CN" dirty="0">
              <a:solidFill>
                <a:srgbClr val="00B050"/>
              </a:solidFill>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C0260CD-8D9F-F422-FF3E-322BC396BECA}"/>
                  </a:ext>
                </a:extLst>
              </p:cNvPr>
              <p:cNvSpPr txBox="1"/>
              <p:nvPr/>
            </p:nvSpPr>
            <p:spPr>
              <a:xfrm>
                <a:off x="6073457" y="1841972"/>
                <a:ext cx="4572000" cy="743024"/>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a:solidFill>
                              <a:schemeClr val="tx1"/>
                            </a:solidFill>
                            <a:latin typeface="Cambria Math" panose="02040503050406030204" pitchFamily="18" charset="0"/>
                          </a:rPr>
                          <m:t>ℒ</m:t>
                        </m:r>
                      </m:e>
                      <m:sub>
                        <m:r>
                          <a:rPr lang="zh-CN" altLang="en-US" i="1">
                            <a:solidFill>
                              <a:schemeClr val="tx1"/>
                            </a:solidFill>
                            <a:latin typeface="Cambria Math" panose="02040503050406030204" pitchFamily="18" charset="0"/>
                          </a:rPr>
                          <m:t>𝑓</m:t>
                        </m:r>
                      </m:sub>
                    </m:sSub>
                    <m:r>
                      <a:rPr lang="zh-CN" altLang="en-US" i="0">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𝑓</m:t>
                    </m:r>
                    <m: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begChr m:val="‖"/>
                            <m:end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acc>
                                  <m:accPr>
                                    <m:chr m:val="̂"/>
                                    <m:ctrlPr>
                                      <a:rPr lang="zh-CN" altLang="en-US" i="1">
                                        <a:solidFill>
                                          <a:schemeClr val="tx1"/>
                                        </a:solidFill>
                                        <a:latin typeface="Cambria Math" panose="02040503050406030204" pitchFamily="18" charset="0"/>
                                      </a:rPr>
                                    </m:ctrlPr>
                                  </m:accPr>
                                  <m:e>
                                    <m:r>
                                      <a:rPr lang="zh-CN" altLang="en-US" i="1">
                                        <a:solidFill>
                                          <a:schemeClr val="tx1"/>
                                        </a:solidFill>
                                        <a:latin typeface="Cambria Math" panose="02040503050406030204" pitchFamily="18" charset="0"/>
                                      </a:rPr>
                                      <m:t>𝐻</m:t>
                                    </m:r>
                                  </m:e>
                                </m:acc>
                              </m:e>
                              <m:sub>
                                <m:r>
                                  <a:rPr lang="zh-CN" altLang="en-US" i="1">
                                    <a:solidFill>
                                      <a:schemeClr val="tx1"/>
                                    </a:solidFill>
                                    <a:latin typeface="Cambria Math" panose="02040503050406030204" pitchFamily="18" charset="0"/>
                                  </a:rPr>
                                  <m:t>𝑢</m:t>
                                </m:r>
                              </m:sub>
                            </m:sSub>
                            <m:r>
                              <a:rPr lang="zh-CN" altLang="en-US" i="0">
                                <a:solidFill>
                                  <a:schemeClr val="tx1"/>
                                </a:solidFill>
                                <a:latin typeface="Cambria Math" panose="02040503050406030204" pitchFamily="18" charset="0"/>
                              </a:rPr>
                              <m:t>−</m:t>
                            </m:r>
                            <m:r>
                              <a:rPr lang="zh-CN" altLang="en-US" i="0">
                                <a:solidFill>
                                  <a:schemeClr val="tx1"/>
                                </a:solidFill>
                                <a:latin typeface="Cambria Math" panose="02040503050406030204" pitchFamily="18" charset="0"/>
                              </a:rPr>
                              <m:t>ℬ</m:t>
                            </m:r>
                            <m:d>
                              <m:dPr>
                                <m:sep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𝑢</m:t>
                                    </m:r>
                                  </m:sub>
                                </m:sSub>
                              </m:e>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ℬ</m:t>
                                    </m:r>
                                  </m:sub>
                                </m:sSub>
                              </m:e>
                            </m:d>
                          </m:e>
                        </m:d>
                      </m:e>
                      <m:sup>
                        <m:r>
                          <a:rPr lang="zh-CN" altLang="en-US" i="0">
                            <a:solidFill>
                              <a:schemeClr val="tx1"/>
                            </a:solidFill>
                            <a:latin typeface="Cambria Math" panose="02040503050406030204" pitchFamily="18" charset="0"/>
                          </a:rPr>
                          <m:t>2</m:t>
                        </m:r>
                      </m:sup>
                    </m:sSup>
                  </m:oMath>
                </a14:m>
                <a:endParaRPr lang="en-US" altLang="zh-CN" dirty="0">
                  <a:solidFill>
                    <a:schemeClr val="tx1"/>
                  </a:solidFill>
                </a:endParaRPr>
              </a:p>
              <a:p>
                <a:pPr marL="285750" indent="-285750">
                  <a:buFont typeface="Arial" panose="020B0604020202020204" pitchFamily="34" charset="0"/>
                  <a:buChar char="•"/>
                </a:pPr>
                <a:endParaRPr lang="zh-CN" altLang="en-US" dirty="0">
                  <a:solidFill>
                    <a:schemeClr val="tx1"/>
                  </a:solidFill>
                </a:endParaRPr>
              </a:p>
            </p:txBody>
          </p:sp>
        </mc:Choice>
        <mc:Fallback xmlns="">
          <p:sp>
            <p:nvSpPr>
              <p:cNvPr id="5" name="文本框 4">
                <a:extLst>
                  <a:ext uri="{FF2B5EF4-FFF2-40B4-BE49-F238E27FC236}">
                    <a16:creationId xmlns:a16="http://schemas.microsoft.com/office/drawing/2014/main" id="{EC0260CD-8D9F-F422-FF3E-322BC396BECA}"/>
                  </a:ext>
                </a:extLst>
              </p:cNvPr>
              <p:cNvSpPr txBox="1">
                <a:spLocks noRot="1" noChangeAspect="1" noMove="1" noResize="1" noEditPoints="1" noAdjustHandles="1" noChangeArrowheads="1" noChangeShapeType="1" noTextEdit="1"/>
              </p:cNvSpPr>
              <p:nvPr/>
            </p:nvSpPr>
            <p:spPr>
              <a:xfrm>
                <a:off x="6073457" y="1841972"/>
                <a:ext cx="4572000" cy="743024"/>
              </a:xfrm>
              <a:prstGeom prst="rect">
                <a:avLst/>
              </a:prstGeom>
              <a:blipFill>
                <a:blip r:embed="rId4"/>
                <a:stretch>
                  <a:fillRect l="-800"/>
                </a:stretch>
              </a:blipFill>
            </p:spPr>
            <p:txBody>
              <a:bodyPr/>
              <a:lstStyle/>
              <a:p>
                <a:r>
                  <a:rPr lang="zh-CN" altLang="en-US">
                    <a:noFill/>
                  </a:rPr>
                  <a:t> </a:t>
                </a:r>
              </a:p>
            </p:txBody>
          </p:sp>
        </mc:Fallback>
      </mc:AlternateContent>
      <p:pic>
        <p:nvPicPr>
          <p:cNvPr id="28" name="图片 27">
            <a:extLst>
              <a:ext uri="{FF2B5EF4-FFF2-40B4-BE49-F238E27FC236}">
                <a16:creationId xmlns:a16="http://schemas.microsoft.com/office/drawing/2014/main" id="{1F2F304E-D61E-BB10-C4CF-62B921495DFA}"/>
              </a:ext>
            </a:extLst>
          </p:cNvPr>
          <p:cNvPicPr>
            <a:picLocks noChangeAspect="1"/>
          </p:cNvPicPr>
          <p:nvPr/>
        </p:nvPicPr>
        <p:blipFill>
          <a:blip r:embed="rId5"/>
          <a:stretch>
            <a:fillRect/>
          </a:stretch>
        </p:blipFill>
        <p:spPr>
          <a:xfrm>
            <a:off x="5952438" y="3118675"/>
            <a:ext cx="3070429" cy="729767"/>
          </a:xfrm>
          <a:prstGeom prst="rect">
            <a:avLst/>
          </a:prstGeom>
        </p:spPr>
      </p:pic>
      <p:sp>
        <p:nvSpPr>
          <p:cNvPr id="4" name="矩形 3">
            <a:extLst>
              <a:ext uri="{FF2B5EF4-FFF2-40B4-BE49-F238E27FC236}">
                <a16:creationId xmlns:a16="http://schemas.microsoft.com/office/drawing/2014/main" id="{CDB5E4C8-BED2-8FF6-2D23-337AA6F20552}"/>
              </a:ext>
            </a:extLst>
          </p:cNvPr>
          <p:cNvSpPr/>
          <p:nvPr/>
        </p:nvSpPr>
        <p:spPr>
          <a:xfrm>
            <a:off x="6968918" y="1947834"/>
            <a:ext cx="185572" cy="370459"/>
          </a:xfrm>
          <a:prstGeom prst="rect">
            <a:avLst/>
          </a:prstGeom>
          <a:ln>
            <a:solidFill>
              <a:srgbClr val="00B05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solidFill>
                <a:srgbClr val="0000FF"/>
              </a:solidFill>
            </a:endParaRPr>
          </a:p>
        </p:txBody>
      </p:sp>
    </p:spTree>
    <p:extLst>
      <p:ext uri="{BB962C8B-B14F-4D97-AF65-F5344CB8AC3E}">
        <p14:creationId xmlns:p14="http://schemas.microsoft.com/office/powerpoint/2010/main" val="222534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DFEDE-079E-A655-8547-7E96266AC9AE}"/>
              </a:ext>
            </a:extLst>
          </p:cNvPr>
          <p:cNvSpPr>
            <a:spLocks noGrp="1"/>
          </p:cNvSpPr>
          <p:nvPr>
            <p:ph type="title"/>
          </p:nvPr>
        </p:nvSpPr>
        <p:spPr/>
        <p:txBody>
          <a:bodyPr/>
          <a:lstStyle/>
          <a:p>
            <a:r>
              <a:rPr lang="en-US" altLang="zh-CN" dirty="0"/>
              <a:t>Meta-CSKT</a:t>
            </a:r>
            <a:endParaRPr lang="zh-CN" altLang="en-US" dirty="0"/>
          </a:p>
        </p:txBody>
      </p:sp>
      <p:pic>
        <p:nvPicPr>
          <p:cNvPr id="6" name="图片 5" descr="图示&#10;&#10;描述已自动生成">
            <a:extLst>
              <a:ext uri="{FF2B5EF4-FFF2-40B4-BE49-F238E27FC236}">
                <a16:creationId xmlns:a16="http://schemas.microsoft.com/office/drawing/2014/main" id="{BD02A862-8C72-51EE-3053-6305B2FD2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 y="976373"/>
            <a:ext cx="5473446" cy="3622434"/>
          </a:xfrm>
          <a:prstGeom prst="rect">
            <a:avLst/>
          </a:prstGeom>
        </p:spPr>
      </p:pic>
      <p:sp>
        <p:nvSpPr>
          <p:cNvPr id="3" name="文本框 2">
            <a:extLst>
              <a:ext uri="{FF2B5EF4-FFF2-40B4-BE49-F238E27FC236}">
                <a16:creationId xmlns:a16="http://schemas.microsoft.com/office/drawing/2014/main" id="{4330E96D-ABF0-917A-41A8-8B8471C1C3FA}"/>
              </a:ext>
            </a:extLst>
          </p:cNvPr>
          <p:cNvSpPr txBox="1"/>
          <p:nvPr/>
        </p:nvSpPr>
        <p:spPr>
          <a:xfrm>
            <a:off x="6107576" y="1347216"/>
            <a:ext cx="2700800" cy="1200329"/>
          </a:xfrm>
          <a:prstGeom prst="rect">
            <a:avLst/>
          </a:prstGeom>
          <a:noFill/>
        </p:spPr>
        <p:txBody>
          <a:bodyPr wrap="square" rtlCol="0">
            <a:spAutoFit/>
          </a:bodyPr>
          <a:lstStyle/>
          <a:p>
            <a:r>
              <a:rPr lang="en-US" altLang="zh-CN" dirty="0"/>
              <a:t>Base network (</a:t>
            </a:r>
            <a:r>
              <a:rPr lang="en-US" altLang="zh-CN" dirty="0">
                <a:solidFill>
                  <a:srgbClr val="00B050"/>
                </a:solidFill>
              </a:rPr>
              <a:t>2/2</a:t>
            </a:r>
            <a:r>
              <a:rPr lang="en-US" altLang="zh-CN" dirty="0"/>
              <a:t>):</a:t>
            </a:r>
          </a:p>
          <a:p>
            <a:r>
              <a:rPr lang="en-US" altLang="zh-CN" dirty="0">
                <a:solidFill>
                  <a:srgbClr val="00B050"/>
                </a:solidFill>
              </a:rPr>
              <a:t>  Feedback loss   </a:t>
            </a:r>
          </a:p>
          <a:p>
            <a:endParaRPr lang="en-US" altLang="zh-CN" dirty="0">
              <a:solidFill>
                <a:srgbClr val="00B050"/>
              </a:solidFill>
            </a:endParaRPr>
          </a:p>
          <a:p>
            <a:endParaRPr lang="en-US" altLang="zh-CN" dirty="0">
              <a:solidFill>
                <a:srgbClr val="00B050"/>
              </a:solidFill>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C0260CD-8D9F-F422-FF3E-322BC396BECA}"/>
                  </a:ext>
                </a:extLst>
              </p:cNvPr>
              <p:cNvSpPr txBox="1"/>
              <p:nvPr/>
            </p:nvSpPr>
            <p:spPr>
              <a:xfrm>
                <a:off x="6073457" y="1841972"/>
                <a:ext cx="4572000" cy="743024"/>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a:solidFill>
                              <a:schemeClr val="tx1"/>
                            </a:solidFill>
                            <a:latin typeface="Cambria Math" panose="02040503050406030204" pitchFamily="18" charset="0"/>
                          </a:rPr>
                          <m:t>ℒ</m:t>
                        </m:r>
                      </m:e>
                      <m:sub>
                        <m:r>
                          <a:rPr lang="zh-CN" altLang="en-US" i="1">
                            <a:solidFill>
                              <a:schemeClr val="tx1"/>
                            </a:solidFill>
                            <a:latin typeface="Cambria Math" panose="02040503050406030204" pitchFamily="18" charset="0"/>
                          </a:rPr>
                          <m:t>𝑓</m:t>
                        </m:r>
                      </m:sub>
                    </m:sSub>
                    <m:r>
                      <a:rPr lang="zh-CN" altLang="en-US" i="0">
                        <a:solidFill>
                          <a:schemeClr val="tx1"/>
                        </a:solidFill>
                        <a:latin typeface="Cambria Math" panose="02040503050406030204" pitchFamily="18" charset="0"/>
                      </a:rPr>
                      <m:t>=</m:t>
                    </m:r>
                    <m:r>
                      <a:rPr lang="zh-CN" altLang="en-US" i="1">
                        <a:solidFill>
                          <a:schemeClr val="tx1"/>
                        </a:solidFill>
                        <a:latin typeface="Cambria Math" panose="02040503050406030204" pitchFamily="18" charset="0"/>
                      </a:rPr>
                      <m:t>𝑓</m:t>
                    </m:r>
                    <m:r>
                      <a:rPr lang="zh-CN" altLang="en-US" i="0">
                        <a:solidFill>
                          <a:schemeClr val="tx1"/>
                        </a:solidFill>
                        <a:latin typeface="Cambria Math" panose="02040503050406030204" pitchFamily="18" charset="0"/>
                      </a:rPr>
                      <m:t>⋅</m:t>
                    </m:r>
                    <m:sSup>
                      <m:sSupPr>
                        <m:ctrlPr>
                          <a:rPr lang="zh-CN" altLang="en-US" i="1">
                            <a:solidFill>
                              <a:schemeClr val="tx1"/>
                            </a:solidFill>
                            <a:latin typeface="Cambria Math" panose="02040503050406030204" pitchFamily="18" charset="0"/>
                          </a:rPr>
                        </m:ctrlPr>
                      </m:sSupPr>
                      <m:e>
                        <m:d>
                          <m:dPr>
                            <m:begChr m:val="‖"/>
                            <m:end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acc>
                                  <m:accPr>
                                    <m:chr m:val="̂"/>
                                    <m:ctrlPr>
                                      <a:rPr lang="zh-CN" altLang="en-US" i="1">
                                        <a:solidFill>
                                          <a:schemeClr val="tx1"/>
                                        </a:solidFill>
                                        <a:latin typeface="Cambria Math" panose="02040503050406030204" pitchFamily="18" charset="0"/>
                                      </a:rPr>
                                    </m:ctrlPr>
                                  </m:accPr>
                                  <m:e>
                                    <m:r>
                                      <a:rPr lang="zh-CN" altLang="en-US" i="1">
                                        <a:solidFill>
                                          <a:schemeClr val="tx1"/>
                                        </a:solidFill>
                                        <a:latin typeface="Cambria Math" panose="02040503050406030204" pitchFamily="18" charset="0"/>
                                      </a:rPr>
                                      <m:t>𝐻</m:t>
                                    </m:r>
                                  </m:e>
                                </m:acc>
                              </m:e>
                              <m:sub>
                                <m:r>
                                  <a:rPr lang="zh-CN" altLang="en-US" i="1">
                                    <a:solidFill>
                                      <a:schemeClr val="tx1"/>
                                    </a:solidFill>
                                    <a:latin typeface="Cambria Math" panose="02040503050406030204" pitchFamily="18" charset="0"/>
                                  </a:rPr>
                                  <m:t>𝑢</m:t>
                                </m:r>
                              </m:sub>
                            </m:sSub>
                            <m:r>
                              <a:rPr lang="zh-CN" altLang="en-US" i="0">
                                <a:solidFill>
                                  <a:schemeClr val="tx1"/>
                                </a:solidFill>
                                <a:latin typeface="Cambria Math" panose="02040503050406030204" pitchFamily="18" charset="0"/>
                              </a:rPr>
                              <m:t>−</m:t>
                            </m:r>
                            <m:r>
                              <a:rPr lang="zh-CN" altLang="en-US" i="0">
                                <a:solidFill>
                                  <a:schemeClr val="tx1"/>
                                </a:solidFill>
                                <a:latin typeface="Cambria Math" panose="02040503050406030204" pitchFamily="18" charset="0"/>
                              </a:rPr>
                              <m:t>ℬ</m:t>
                            </m:r>
                            <m:d>
                              <m:dPr>
                                <m:sepChr m:val=";"/>
                                <m:ctrlPr>
                                  <a:rPr lang="zh-CN" altLang="en-US" i="1">
                                    <a:solidFill>
                                      <a:schemeClr val="tx1"/>
                                    </a:solidFill>
                                    <a:latin typeface="Cambria Math" panose="02040503050406030204" pitchFamily="18" charset="0"/>
                                  </a:rPr>
                                </m:ctrlPr>
                              </m:dPr>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𝐼</m:t>
                                    </m:r>
                                  </m:e>
                                  <m:sub>
                                    <m:r>
                                      <a:rPr lang="zh-CN" altLang="en-US" i="1">
                                        <a:solidFill>
                                          <a:schemeClr val="tx1"/>
                                        </a:solidFill>
                                        <a:latin typeface="Cambria Math" panose="02040503050406030204" pitchFamily="18" charset="0"/>
                                      </a:rPr>
                                      <m:t>𝑢</m:t>
                                    </m:r>
                                  </m:sub>
                                </m:sSub>
                              </m:e>
                              <m:e>
                                <m:sSub>
                                  <m:sSubPr>
                                    <m:ctrlPr>
                                      <a:rPr lang="zh-CN" altLang="en-US"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𝜃</m:t>
                                    </m:r>
                                  </m:e>
                                  <m:sub>
                                    <m:r>
                                      <a:rPr lang="zh-CN" altLang="en-US" i="0">
                                        <a:solidFill>
                                          <a:schemeClr val="tx1"/>
                                        </a:solidFill>
                                        <a:latin typeface="Cambria Math" panose="02040503050406030204" pitchFamily="18" charset="0"/>
                                      </a:rPr>
                                      <m:t>ℬ</m:t>
                                    </m:r>
                                  </m:sub>
                                </m:sSub>
                              </m:e>
                            </m:d>
                          </m:e>
                        </m:d>
                      </m:e>
                      <m:sup>
                        <m:r>
                          <a:rPr lang="zh-CN" altLang="en-US" i="0">
                            <a:solidFill>
                              <a:schemeClr val="tx1"/>
                            </a:solidFill>
                            <a:latin typeface="Cambria Math" panose="02040503050406030204" pitchFamily="18" charset="0"/>
                          </a:rPr>
                          <m:t>2</m:t>
                        </m:r>
                      </m:sup>
                    </m:sSup>
                  </m:oMath>
                </a14:m>
                <a:endParaRPr lang="en-US" altLang="zh-CN" dirty="0">
                  <a:solidFill>
                    <a:schemeClr val="tx1"/>
                  </a:solidFill>
                </a:endParaRPr>
              </a:p>
              <a:p>
                <a:pPr marL="285750" indent="-285750">
                  <a:buFont typeface="Arial" panose="020B0604020202020204" pitchFamily="34" charset="0"/>
                  <a:buChar char="•"/>
                </a:pPr>
                <a:endParaRPr lang="zh-CN" altLang="en-US" dirty="0">
                  <a:solidFill>
                    <a:schemeClr val="tx1"/>
                  </a:solidFill>
                </a:endParaRPr>
              </a:p>
            </p:txBody>
          </p:sp>
        </mc:Choice>
        <mc:Fallback xmlns="">
          <p:sp>
            <p:nvSpPr>
              <p:cNvPr id="5" name="文本框 4">
                <a:extLst>
                  <a:ext uri="{FF2B5EF4-FFF2-40B4-BE49-F238E27FC236}">
                    <a16:creationId xmlns:a16="http://schemas.microsoft.com/office/drawing/2014/main" id="{EC0260CD-8D9F-F422-FF3E-322BC396BECA}"/>
                  </a:ext>
                </a:extLst>
              </p:cNvPr>
              <p:cNvSpPr txBox="1">
                <a:spLocks noRot="1" noChangeAspect="1" noMove="1" noResize="1" noEditPoints="1" noAdjustHandles="1" noChangeArrowheads="1" noChangeShapeType="1" noTextEdit="1"/>
              </p:cNvSpPr>
              <p:nvPr/>
            </p:nvSpPr>
            <p:spPr>
              <a:xfrm>
                <a:off x="6073457" y="1841972"/>
                <a:ext cx="4572000" cy="743024"/>
              </a:xfrm>
              <a:prstGeom prst="rect">
                <a:avLst/>
              </a:prstGeom>
              <a:blipFill>
                <a:blip r:embed="rId4"/>
                <a:stretch>
                  <a:fillRect l="-800"/>
                </a:stretch>
              </a:blipFill>
            </p:spPr>
            <p:txBody>
              <a:bodyPr/>
              <a:lstStyle/>
              <a:p>
                <a:r>
                  <a:rPr lang="zh-CN" altLang="en-US">
                    <a:noFill/>
                  </a:rPr>
                  <a:t> </a:t>
                </a:r>
              </a:p>
            </p:txBody>
          </p:sp>
        </mc:Fallback>
      </mc:AlternateContent>
      <p:pic>
        <p:nvPicPr>
          <p:cNvPr id="28" name="图片 27">
            <a:extLst>
              <a:ext uri="{FF2B5EF4-FFF2-40B4-BE49-F238E27FC236}">
                <a16:creationId xmlns:a16="http://schemas.microsoft.com/office/drawing/2014/main" id="{1F2F304E-D61E-BB10-C4CF-62B921495DFA}"/>
              </a:ext>
            </a:extLst>
          </p:cNvPr>
          <p:cNvPicPr>
            <a:picLocks noChangeAspect="1"/>
          </p:cNvPicPr>
          <p:nvPr/>
        </p:nvPicPr>
        <p:blipFill>
          <a:blip r:embed="rId5"/>
          <a:stretch>
            <a:fillRect/>
          </a:stretch>
        </p:blipFill>
        <p:spPr>
          <a:xfrm>
            <a:off x="5952438" y="3118675"/>
            <a:ext cx="3070429" cy="729767"/>
          </a:xfrm>
          <a:prstGeom prst="rect">
            <a:avLst/>
          </a:prstGeom>
        </p:spPr>
      </p:pic>
      <p:cxnSp>
        <p:nvCxnSpPr>
          <p:cNvPr id="33" name="直接连接符 32">
            <a:extLst>
              <a:ext uri="{FF2B5EF4-FFF2-40B4-BE49-F238E27FC236}">
                <a16:creationId xmlns:a16="http://schemas.microsoft.com/office/drawing/2014/main" id="{E5BD360E-CAF7-70EF-C63D-B01D60F299F9}"/>
              </a:ext>
            </a:extLst>
          </p:cNvPr>
          <p:cNvCxnSpPr>
            <a:cxnSpLocks/>
          </p:cNvCxnSpPr>
          <p:nvPr/>
        </p:nvCxnSpPr>
        <p:spPr>
          <a:xfrm>
            <a:off x="7073328" y="3848442"/>
            <a:ext cx="1906385" cy="0"/>
          </a:xfrm>
          <a:prstGeom prst="line">
            <a:avLst/>
          </a:prstGeom>
          <a:ln>
            <a:solidFill>
              <a:srgbClr val="0000FF"/>
            </a:solidFill>
          </a:ln>
        </p:spPr>
        <p:style>
          <a:lnRef idx="3">
            <a:schemeClr val="accent6"/>
          </a:lnRef>
          <a:fillRef idx="0">
            <a:schemeClr val="accent6"/>
          </a:fillRef>
          <a:effectRef idx="2">
            <a:schemeClr val="accent6"/>
          </a:effectRef>
          <a:fontRef idx="minor">
            <a:schemeClr val="tx1"/>
          </a:fontRef>
        </p:style>
      </p:cxnSp>
      <p:cxnSp>
        <p:nvCxnSpPr>
          <p:cNvPr id="36" name="直接连接符 35">
            <a:extLst>
              <a:ext uri="{FF2B5EF4-FFF2-40B4-BE49-F238E27FC236}">
                <a16:creationId xmlns:a16="http://schemas.microsoft.com/office/drawing/2014/main" id="{92D2246B-F916-2F41-3149-B128DDB78014}"/>
              </a:ext>
            </a:extLst>
          </p:cNvPr>
          <p:cNvCxnSpPr>
            <a:cxnSpLocks/>
          </p:cNvCxnSpPr>
          <p:nvPr/>
        </p:nvCxnSpPr>
        <p:spPr>
          <a:xfrm>
            <a:off x="6688172" y="3485452"/>
            <a:ext cx="2149881" cy="0"/>
          </a:xfrm>
          <a:prstGeom prst="lin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a:extLst>
              <a:ext uri="{FF2B5EF4-FFF2-40B4-BE49-F238E27FC236}">
                <a16:creationId xmlns:a16="http://schemas.microsoft.com/office/drawing/2014/main" id="{CDB5E4C8-BED2-8FF6-2D23-337AA6F20552}"/>
              </a:ext>
            </a:extLst>
          </p:cNvPr>
          <p:cNvSpPr/>
          <p:nvPr/>
        </p:nvSpPr>
        <p:spPr>
          <a:xfrm>
            <a:off x="6968918" y="1947834"/>
            <a:ext cx="185572" cy="370459"/>
          </a:xfrm>
          <a:prstGeom prst="rect">
            <a:avLst/>
          </a:prstGeom>
          <a:ln>
            <a:solidFill>
              <a:srgbClr val="00B05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solidFill>
                <a:srgbClr val="0000FF"/>
              </a:solidFill>
            </a:endParaRPr>
          </a:p>
        </p:txBody>
      </p:sp>
      <p:sp>
        <p:nvSpPr>
          <p:cNvPr id="7" name="文本框 6">
            <a:extLst>
              <a:ext uri="{FF2B5EF4-FFF2-40B4-BE49-F238E27FC236}">
                <a16:creationId xmlns:a16="http://schemas.microsoft.com/office/drawing/2014/main" id="{3BBC6ADA-54DC-6A24-8B54-0C2635A150F4}"/>
              </a:ext>
            </a:extLst>
          </p:cNvPr>
          <p:cNvSpPr txBox="1"/>
          <p:nvPr/>
        </p:nvSpPr>
        <p:spPr>
          <a:xfrm>
            <a:off x="5996787" y="2648924"/>
            <a:ext cx="3070429" cy="523220"/>
          </a:xfrm>
          <a:prstGeom prst="rect">
            <a:avLst/>
          </a:prstGeom>
          <a:noFill/>
        </p:spPr>
        <p:txBody>
          <a:bodyPr wrap="square" rtlCol="0">
            <a:spAutoFit/>
          </a:bodyPr>
          <a:lstStyle/>
          <a:p>
            <a:r>
              <a:rPr lang="en-US" altLang="zh-CN" sz="1400" dirty="0">
                <a:solidFill>
                  <a:srgbClr val="C00000"/>
                </a:solidFill>
              </a:rPr>
              <a:t>Gradients of the “new” network on few-shot data</a:t>
            </a:r>
            <a:endParaRPr lang="zh-CN" altLang="en-US" sz="1400" dirty="0">
              <a:solidFill>
                <a:srgbClr val="C00000"/>
              </a:solidFill>
            </a:endParaRPr>
          </a:p>
        </p:txBody>
      </p:sp>
      <p:sp>
        <p:nvSpPr>
          <p:cNvPr id="8" name="文本框 7">
            <a:extLst>
              <a:ext uri="{FF2B5EF4-FFF2-40B4-BE49-F238E27FC236}">
                <a16:creationId xmlns:a16="http://schemas.microsoft.com/office/drawing/2014/main" id="{1285FD9D-C438-163F-3722-95646445CF04}"/>
              </a:ext>
            </a:extLst>
          </p:cNvPr>
          <p:cNvSpPr txBox="1"/>
          <p:nvPr/>
        </p:nvSpPr>
        <p:spPr>
          <a:xfrm>
            <a:off x="6226613" y="3928453"/>
            <a:ext cx="2663086" cy="523220"/>
          </a:xfrm>
          <a:prstGeom prst="rect">
            <a:avLst/>
          </a:prstGeom>
          <a:noFill/>
          <a:ln>
            <a:noFill/>
          </a:ln>
        </p:spPr>
        <p:txBody>
          <a:bodyPr wrap="square" rtlCol="0">
            <a:spAutoFit/>
          </a:bodyPr>
          <a:lstStyle/>
          <a:p>
            <a:r>
              <a:rPr lang="en-US" altLang="zh-CN" sz="1400" dirty="0">
                <a:solidFill>
                  <a:srgbClr val="0000FF"/>
                </a:solidFill>
              </a:rPr>
              <a:t>Gradients of the “old” network on large-scale unlabeled data</a:t>
            </a:r>
            <a:endParaRPr lang="zh-CN" altLang="en-US" sz="1400" dirty="0">
              <a:solidFill>
                <a:srgbClr val="0000FF"/>
              </a:solidFill>
            </a:endParaRPr>
          </a:p>
        </p:txBody>
      </p:sp>
    </p:spTree>
    <p:extLst>
      <p:ext uri="{BB962C8B-B14F-4D97-AF65-F5344CB8AC3E}">
        <p14:creationId xmlns:p14="http://schemas.microsoft.com/office/powerpoint/2010/main" val="107181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CD365-EAF8-3CCB-CCBF-165CCD733FD8}"/>
              </a:ext>
            </a:extLst>
          </p:cNvPr>
          <p:cNvSpPr>
            <a:spLocks noGrp="1"/>
          </p:cNvSpPr>
          <p:nvPr>
            <p:ph type="title"/>
          </p:nvPr>
        </p:nvSpPr>
        <p:spPr/>
        <p:txBody>
          <a:bodyPr>
            <a:normAutofit/>
          </a:bodyPr>
          <a:lstStyle/>
          <a:p>
            <a:r>
              <a:rPr lang="en-US" altLang="zh-CN" dirty="0"/>
              <a:t>Positive example mining</a:t>
            </a:r>
            <a:endParaRPr lang="zh-CN" altLang="en-US" dirty="0"/>
          </a:p>
        </p:txBody>
      </p:sp>
      <p:pic>
        <p:nvPicPr>
          <p:cNvPr id="9" name="图片 8" descr="图示&#10;&#10;描述已自动生成">
            <a:extLst>
              <a:ext uri="{FF2B5EF4-FFF2-40B4-BE49-F238E27FC236}">
                <a16:creationId xmlns:a16="http://schemas.microsoft.com/office/drawing/2014/main" id="{B62974C5-2721-8D1B-D4B3-EC4498BB6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438" y="1393945"/>
            <a:ext cx="5680751" cy="1880227"/>
          </a:xfrm>
          <a:prstGeom prst="rect">
            <a:avLst/>
          </a:prstGeom>
        </p:spPr>
      </p:pic>
      <p:sp>
        <p:nvSpPr>
          <p:cNvPr id="10" name="文本框 9">
            <a:extLst>
              <a:ext uri="{FF2B5EF4-FFF2-40B4-BE49-F238E27FC236}">
                <a16:creationId xmlns:a16="http://schemas.microsoft.com/office/drawing/2014/main" id="{37EC19E1-69AB-D027-C73C-F706BBE1EDE3}"/>
              </a:ext>
            </a:extLst>
          </p:cNvPr>
          <p:cNvSpPr txBox="1"/>
          <p:nvPr/>
        </p:nvSpPr>
        <p:spPr>
          <a:xfrm>
            <a:off x="1179687" y="3506066"/>
            <a:ext cx="6340268" cy="646331"/>
          </a:xfrm>
          <a:prstGeom prst="rect">
            <a:avLst/>
          </a:prstGeom>
          <a:noFill/>
        </p:spPr>
        <p:txBody>
          <a:bodyPr wrap="square" rtlCol="0">
            <a:spAutoFit/>
          </a:bodyPr>
          <a:lstStyle/>
          <a:p>
            <a:r>
              <a:rPr lang="en-US" altLang="zh-CN" dirty="0"/>
              <a:t>If the </a:t>
            </a:r>
            <a:r>
              <a:rPr lang="en-US" altLang="zh-CN" b="1" dirty="0">
                <a:solidFill>
                  <a:srgbClr val="00B050"/>
                </a:solidFill>
              </a:rPr>
              <a:t>ground truth </a:t>
            </a:r>
            <a:r>
              <a:rPr lang="en-US" altLang="zh-CN" dirty="0"/>
              <a:t>is known</a:t>
            </a:r>
            <a:r>
              <a:rPr lang="en-US" altLang="zh-CN" dirty="0">
                <a:solidFill>
                  <a:srgbClr val="00B050"/>
                </a:solidFill>
              </a:rPr>
              <a:t>,</a:t>
            </a:r>
            <a:r>
              <a:rPr lang="en-US" altLang="zh-CN" dirty="0"/>
              <a:t> it is easy to identify </a:t>
            </a:r>
            <a:r>
              <a:rPr lang="en-US" altLang="zh-CN" b="1" dirty="0">
                <a:solidFill>
                  <a:srgbClr val="00B050"/>
                </a:solidFill>
              </a:rPr>
              <a:t>three</a:t>
            </a:r>
            <a:r>
              <a:rPr lang="en-US" altLang="zh-CN" dirty="0"/>
              <a:t> types of unlabeled data</a:t>
            </a:r>
          </a:p>
        </p:txBody>
      </p:sp>
    </p:spTree>
    <p:extLst>
      <p:ext uri="{BB962C8B-B14F-4D97-AF65-F5344CB8AC3E}">
        <p14:creationId xmlns:p14="http://schemas.microsoft.com/office/powerpoint/2010/main" val="16484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CD365-EAF8-3CCB-CCBF-165CCD733FD8}"/>
              </a:ext>
            </a:extLst>
          </p:cNvPr>
          <p:cNvSpPr>
            <a:spLocks noGrp="1"/>
          </p:cNvSpPr>
          <p:nvPr>
            <p:ph type="title"/>
          </p:nvPr>
        </p:nvSpPr>
        <p:spPr/>
        <p:txBody>
          <a:bodyPr>
            <a:normAutofit/>
          </a:bodyPr>
          <a:lstStyle/>
          <a:p>
            <a:r>
              <a:rPr lang="en-US" altLang="zh-CN" dirty="0"/>
              <a:t>Positive example mining</a:t>
            </a:r>
            <a:endParaRPr lang="zh-CN" altLang="en-US" dirty="0"/>
          </a:p>
        </p:txBody>
      </p:sp>
      <p:sp>
        <p:nvSpPr>
          <p:cNvPr id="10" name="文本框 9">
            <a:extLst>
              <a:ext uri="{FF2B5EF4-FFF2-40B4-BE49-F238E27FC236}">
                <a16:creationId xmlns:a16="http://schemas.microsoft.com/office/drawing/2014/main" id="{37EC19E1-69AB-D027-C73C-F706BBE1EDE3}"/>
              </a:ext>
            </a:extLst>
          </p:cNvPr>
          <p:cNvSpPr txBox="1"/>
          <p:nvPr/>
        </p:nvSpPr>
        <p:spPr>
          <a:xfrm>
            <a:off x="5972305" y="770930"/>
            <a:ext cx="3106760" cy="369332"/>
          </a:xfrm>
          <a:prstGeom prst="rect">
            <a:avLst/>
          </a:prstGeom>
          <a:noFill/>
        </p:spPr>
        <p:txBody>
          <a:bodyPr wrap="square" rtlCol="0">
            <a:spAutoFit/>
          </a:bodyPr>
          <a:lstStyle/>
          <a:p>
            <a:r>
              <a:rPr lang="en-US" altLang="zh-CN" b="1" dirty="0">
                <a:solidFill>
                  <a:srgbClr val="00B050"/>
                </a:solidFill>
              </a:rPr>
              <a:t>No ground truth is available!</a:t>
            </a:r>
          </a:p>
        </p:txBody>
      </p:sp>
      <p:pic>
        <p:nvPicPr>
          <p:cNvPr id="8" name="图片 7" descr="图示&#10;&#10;描述已自动生成">
            <a:extLst>
              <a:ext uri="{FF2B5EF4-FFF2-40B4-BE49-F238E27FC236}">
                <a16:creationId xmlns:a16="http://schemas.microsoft.com/office/drawing/2014/main" id="{9892A4EA-B255-6F2E-593F-22F6EB94A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93" y="1268016"/>
            <a:ext cx="6204240" cy="1675378"/>
          </a:xfrm>
          <a:prstGeom prst="rect">
            <a:avLst/>
          </a:prstGeom>
        </p:spPr>
      </p:pic>
      <p:grpSp>
        <p:nvGrpSpPr>
          <p:cNvPr id="22" name="组合 21">
            <a:extLst>
              <a:ext uri="{FF2B5EF4-FFF2-40B4-BE49-F238E27FC236}">
                <a16:creationId xmlns:a16="http://schemas.microsoft.com/office/drawing/2014/main" id="{2C8BC5CE-D987-1A55-021F-4D06D66A7FE8}"/>
              </a:ext>
            </a:extLst>
          </p:cNvPr>
          <p:cNvGrpSpPr/>
          <p:nvPr/>
        </p:nvGrpSpPr>
        <p:grpSpPr>
          <a:xfrm>
            <a:off x="1184937" y="3121946"/>
            <a:ext cx="6422443" cy="1000274"/>
            <a:chOff x="697974" y="3121946"/>
            <a:chExt cx="6422443" cy="1000274"/>
          </a:xfrm>
        </p:grpSpPr>
        <p:sp>
          <p:nvSpPr>
            <p:cNvPr id="11" name="文本框 10">
              <a:extLst>
                <a:ext uri="{FF2B5EF4-FFF2-40B4-BE49-F238E27FC236}">
                  <a16:creationId xmlns:a16="http://schemas.microsoft.com/office/drawing/2014/main" id="{AB9076CA-9576-6626-0C34-B9B04215AC93}"/>
                </a:ext>
              </a:extLst>
            </p:cNvPr>
            <p:cNvSpPr txBox="1"/>
            <p:nvPr/>
          </p:nvSpPr>
          <p:spPr>
            <a:xfrm>
              <a:off x="697974" y="3121946"/>
              <a:ext cx="6422443"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zh-CN" dirty="0"/>
                <a:t>If                                    , the unlabeled data is </a:t>
              </a:r>
              <a:r>
                <a:rPr lang="en-US" altLang="zh-CN" dirty="0">
                  <a:solidFill>
                    <a:srgbClr val="00B050"/>
                  </a:solidFill>
                </a:rPr>
                <a:t>hard negative</a:t>
              </a:r>
            </a:p>
            <a:p>
              <a:pPr marL="285750" indent="-285750">
                <a:buFont typeface="Arial" panose="020B0604020202020204" pitchFamily="34" charset="0"/>
                <a:buChar char="•"/>
              </a:pPr>
              <a:r>
                <a:rPr lang="en-US" altLang="zh-CN" dirty="0"/>
                <a:t>If                , the unlabeled data is </a:t>
              </a:r>
              <a:r>
                <a:rPr lang="en-US" altLang="zh-CN" dirty="0">
                  <a:solidFill>
                    <a:srgbClr val="00B050"/>
                  </a:solidFill>
                </a:rPr>
                <a:t>positive</a:t>
              </a:r>
            </a:p>
            <a:p>
              <a:pPr marL="285750" indent="-285750">
                <a:buFont typeface="Arial" panose="020B0604020202020204" pitchFamily="34" charset="0"/>
                <a:buChar char="•"/>
              </a:pPr>
              <a:r>
                <a:rPr lang="en-US" altLang="zh-CN" dirty="0"/>
                <a:t>Elsewise, the unlabeled data </a:t>
              </a:r>
              <a:r>
                <a:rPr lang="en-US" altLang="zh-CN" dirty="0">
                  <a:solidFill>
                    <a:srgbClr val="00B050"/>
                  </a:solidFill>
                </a:rPr>
                <a:t>is semi-hard  positives</a:t>
              </a:r>
              <a:endParaRPr lang="zh-CN" altLang="en-US" dirty="0">
                <a:solidFill>
                  <a:srgbClr val="00B050"/>
                </a:solidFill>
              </a:endParaRPr>
            </a:p>
          </p:txBody>
        </p:sp>
        <p:pic>
          <p:nvPicPr>
            <p:cNvPr id="17" name="图片 16">
              <a:extLst>
                <a:ext uri="{FF2B5EF4-FFF2-40B4-BE49-F238E27FC236}">
                  <a16:creationId xmlns:a16="http://schemas.microsoft.com/office/drawing/2014/main" id="{60047766-04CD-0061-47F6-6B6DCCA72BA3}"/>
                </a:ext>
              </a:extLst>
            </p:cNvPr>
            <p:cNvPicPr>
              <a:picLocks noChangeAspect="1"/>
            </p:cNvPicPr>
            <p:nvPr/>
          </p:nvPicPr>
          <p:blipFill>
            <a:blip r:embed="rId4"/>
            <a:stretch>
              <a:fillRect/>
            </a:stretch>
          </p:blipFill>
          <p:spPr>
            <a:xfrm>
              <a:off x="1258738" y="3140338"/>
              <a:ext cx="1836154" cy="342170"/>
            </a:xfrm>
            <a:prstGeom prst="rect">
              <a:avLst/>
            </a:prstGeom>
          </p:spPr>
        </p:pic>
        <p:pic>
          <p:nvPicPr>
            <p:cNvPr id="21" name="图片 20">
              <a:extLst>
                <a:ext uri="{FF2B5EF4-FFF2-40B4-BE49-F238E27FC236}">
                  <a16:creationId xmlns:a16="http://schemas.microsoft.com/office/drawing/2014/main" id="{9D44A372-69E5-BFC6-8C6B-DCB740FE545B}"/>
                </a:ext>
              </a:extLst>
            </p:cNvPr>
            <p:cNvPicPr>
              <a:picLocks noChangeAspect="1"/>
            </p:cNvPicPr>
            <p:nvPr/>
          </p:nvPicPr>
          <p:blipFill>
            <a:blip r:embed="rId5"/>
            <a:stretch>
              <a:fillRect/>
            </a:stretch>
          </p:blipFill>
          <p:spPr>
            <a:xfrm>
              <a:off x="1248786" y="3549905"/>
              <a:ext cx="818080" cy="251717"/>
            </a:xfrm>
            <a:prstGeom prst="rect">
              <a:avLst/>
            </a:prstGeom>
          </p:spPr>
        </p:pic>
      </p:grpSp>
    </p:spTree>
    <p:extLst>
      <p:ext uri="{BB962C8B-B14F-4D97-AF65-F5344CB8AC3E}">
        <p14:creationId xmlns:p14="http://schemas.microsoft.com/office/powerpoint/2010/main" val="232168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卡通画&#10;&#10;中度可信度描述已自动生成">
            <a:extLst>
              <a:ext uri="{FF2B5EF4-FFF2-40B4-BE49-F238E27FC236}">
                <a16:creationId xmlns:a16="http://schemas.microsoft.com/office/drawing/2014/main" id="{AAFE4A7E-1F57-C347-983E-DFB22B455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997" y="3377530"/>
            <a:ext cx="1200329" cy="1200329"/>
          </a:xfrm>
          <a:prstGeom prst="rect">
            <a:avLst/>
          </a:prstGeom>
        </p:spPr>
      </p:pic>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Animal face alignment</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pPr>
              <a:spcAft>
                <a:spcPts val="1200"/>
              </a:spcAft>
            </a:pPr>
            <a:r>
              <a:rPr lang="en-US" altLang="zh-CN" dirty="0"/>
              <a:t>Detect facial landmarks</a:t>
            </a:r>
          </a:p>
          <a:p>
            <a:r>
              <a:rPr lang="en-US" altLang="zh-CN" dirty="0"/>
              <a:t>Large significance</a:t>
            </a:r>
          </a:p>
          <a:p>
            <a:pPr lvl="1"/>
            <a:r>
              <a:rPr lang="en-US" altLang="zh-CN" dirty="0"/>
              <a:t>Better understanding animals </a:t>
            </a:r>
          </a:p>
          <a:p>
            <a:pPr lvl="1"/>
            <a:r>
              <a:rPr lang="en-US" altLang="zh-CN" dirty="0"/>
              <a:t>Promote their health </a:t>
            </a:r>
          </a:p>
          <a:p>
            <a:pPr lvl="1"/>
            <a:r>
              <a:rPr lang="en-US" altLang="zh-CN" dirty="0"/>
              <a:t>Less expensive to examinations</a:t>
            </a:r>
          </a:p>
          <a:p>
            <a:pPr marL="342900" lvl="1" indent="0">
              <a:buNone/>
            </a:pPr>
            <a:endParaRPr lang="en-US" altLang="zh-CN" dirty="0"/>
          </a:p>
          <a:p>
            <a:pPr marL="342900" lvl="1" indent="0">
              <a:buNone/>
            </a:pPr>
            <a:endParaRPr lang="en-US" altLang="zh-CN" dirty="0"/>
          </a:p>
          <a:p>
            <a:r>
              <a:rPr lang="en-US" altLang="zh-CN" dirty="0"/>
              <a:t>It remains largely </a:t>
            </a:r>
            <a:r>
              <a:rPr lang="en-US" altLang="zh-CN" b="1" dirty="0">
                <a:solidFill>
                  <a:srgbClr val="00B050"/>
                </a:solidFill>
              </a:rPr>
              <a:t>unexplored</a:t>
            </a:r>
            <a:r>
              <a:rPr lang="en-US" altLang="zh-CN" dirty="0"/>
              <a:t>! </a:t>
            </a:r>
            <a:endParaRPr lang="zh-CN" altLang="en-US" dirty="0"/>
          </a:p>
        </p:txBody>
      </p:sp>
      <p:pic>
        <p:nvPicPr>
          <p:cNvPr id="8" name="图片 7">
            <a:extLst>
              <a:ext uri="{FF2B5EF4-FFF2-40B4-BE49-F238E27FC236}">
                <a16:creationId xmlns:a16="http://schemas.microsoft.com/office/drawing/2014/main" id="{6D40BB80-B7EF-3E16-D6A1-0C4CD24C99A2}"/>
              </a:ext>
            </a:extLst>
          </p:cNvPr>
          <p:cNvPicPr>
            <a:picLocks noChangeAspect="1"/>
          </p:cNvPicPr>
          <p:nvPr/>
        </p:nvPicPr>
        <p:blipFill>
          <a:blip r:embed="rId4"/>
          <a:stretch>
            <a:fillRect/>
          </a:stretch>
        </p:blipFill>
        <p:spPr>
          <a:xfrm>
            <a:off x="6046945" y="510777"/>
            <a:ext cx="2403111" cy="2403111"/>
          </a:xfrm>
          <a:prstGeom prst="rect">
            <a:avLst/>
          </a:prstGeom>
        </p:spPr>
      </p:pic>
      <p:sp>
        <p:nvSpPr>
          <p:cNvPr id="9" name="文本框 8">
            <a:extLst>
              <a:ext uri="{FF2B5EF4-FFF2-40B4-BE49-F238E27FC236}">
                <a16:creationId xmlns:a16="http://schemas.microsoft.com/office/drawing/2014/main" id="{01D6A0B7-B506-4D5B-3F2F-C96028C4DCBC}"/>
              </a:ext>
            </a:extLst>
          </p:cNvPr>
          <p:cNvSpPr txBox="1"/>
          <p:nvPr/>
        </p:nvSpPr>
        <p:spPr>
          <a:xfrm>
            <a:off x="5925312" y="3015091"/>
            <a:ext cx="2895600"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t>Facial expression analysis</a:t>
            </a:r>
          </a:p>
          <a:p>
            <a:pPr marL="285750" indent="-285750">
              <a:buFont typeface="Wingdings" panose="05000000000000000000" pitchFamily="2" charset="2"/>
              <a:buChar char="ü"/>
            </a:pPr>
            <a:r>
              <a:rPr lang="en-US" altLang="zh-CN" dirty="0"/>
              <a:t>Animal pain detection</a:t>
            </a:r>
          </a:p>
          <a:p>
            <a:pPr marL="285750" indent="-285750">
              <a:buFont typeface="Wingdings" panose="05000000000000000000" pitchFamily="2" charset="2"/>
              <a:buChar char="ü"/>
            </a:pPr>
            <a:r>
              <a:rPr lang="en-US" altLang="zh-CN" dirty="0"/>
              <a:t>Facial tracking</a:t>
            </a:r>
          </a:p>
          <a:p>
            <a:pPr marL="285750" indent="-285750">
              <a:buFont typeface="Arial" panose="020B0604020202020204" pitchFamily="34" charset="0"/>
              <a:buChar char="•"/>
            </a:pPr>
            <a:endParaRPr lang="zh-CN" altLang="en-US" dirty="0"/>
          </a:p>
        </p:txBody>
      </p:sp>
      <p:sp>
        <p:nvSpPr>
          <p:cNvPr id="10" name="AutoShape 2" descr="Smiley - Wikipedia">
            <a:extLst>
              <a:ext uri="{FF2B5EF4-FFF2-40B4-BE49-F238E27FC236}">
                <a16:creationId xmlns:a16="http://schemas.microsoft.com/office/drawing/2014/main" id="{86DF21F0-C4C5-9B64-A58D-7AAFAEDCA45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8" name="Picture 4" descr="Smiley - Wikipedia">
            <a:extLst>
              <a:ext uri="{FF2B5EF4-FFF2-40B4-BE49-F238E27FC236}">
                <a16:creationId xmlns:a16="http://schemas.microsoft.com/office/drawing/2014/main" id="{2F86AB8E-64E2-35D6-B7C4-9A7E06D6E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998" y="1917430"/>
            <a:ext cx="1200329" cy="120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3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BB268-F66F-CF67-6917-5AD0ED19705D}"/>
              </a:ext>
            </a:extLst>
          </p:cNvPr>
          <p:cNvSpPr>
            <a:spLocks noGrp="1"/>
          </p:cNvSpPr>
          <p:nvPr>
            <p:ph type="title"/>
          </p:nvPr>
        </p:nvSpPr>
        <p:spPr/>
        <p:txBody>
          <a:bodyPr>
            <a:normAutofit fontScale="90000"/>
          </a:bodyPr>
          <a:lstStyle/>
          <a:p>
            <a:r>
              <a:rPr lang="en-US" altLang="zh-CN" dirty="0"/>
              <a:t>Evaluation on Horse Facial </a:t>
            </a:r>
            <a:r>
              <a:rPr lang="en-US" altLang="zh-CN" dirty="0" err="1"/>
              <a:t>Keypoint</a:t>
            </a:r>
            <a:r>
              <a:rPr lang="en-US" altLang="zh-CN" dirty="0"/>
              <a:t> dataset</a:t>
            </a:r>
            <a:endParaRPr lang="zh-CN" altLang="en-US" dirty="0"/>
          </a:p>
        </p:txBody>
      </p:sp>
      <p:pic>
        <p:nvPicPr>
          <p:cNvPr id="10" name="图片 9">
            <a:extLst>
              <a:ext uri="{FF2B5EF4-FFF2-40B4-BE49-F238E27FC236}">
                <a16:creationId xmlns:a16="http://schemas.microsoft.com/office/drawing/2014/main" id="{4304DA46-B95F-8761-6907-C07D71C70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2" y="1326356"/>
            <a:ext cx="6696075" cy="2490788"/>
          </a:xfrm>
          <a:prstGeom prst="rect">
            <a:avLst/>
          </a:prstGeom>
        </p:spPr>
      </p:pic>
      <p:sp>
        <p:nvSpPr>
          <p:cNvPr id="11" name="文本框 10">
            <a:extLst>
              <a:ext uri="{FF2B5EF4-FFF2-40B4-BE49-F238E27FC236}">
                <a16:creationId xmlns:a16="http://schemas.microsoft.com/office/drawing/2014/main" id="{67F831D6-55B6-D4F8-7F54-6E368D473CAA}"/>
              </a:ext>
            </a:extLst>
          </p:cNvPr>
          <p:cNvSpPr txBox="1"/>
          <p:nvPr/>
        </p:nvSpPr>
        <p:spPr>
          <a:xfrm>
            <a:off x="2451025" y="3984857"/>
            <a:ext cx="4712677" cy="369332"/>
          </a:xfrm>
          <a:prstGeom prst="rect">
            <a:avLst/>
          </a:prstGeom>
          <a:noFill/>
        </p:spPr>
        <p:txBody>
          <a:bodyPr wrap="square" rtlCol="0">
            <a:spAutoFit/>
          </a:bodyPr>
          <a:lstStyle/>
          <a:p>
            <a:r>
              <a:rPr lang="en-US" altLang="zh-CN" dirty="0"/>
              <a:t>Robust to </a:t>
            </a:r>
            <a:r>
              <a:rPr lang="en-US" altLang="zh-CN" dirty="0">
                <a:solidFill>
                  <a:srgbClr val="00B050"/>
                </a:solidFill>
              </a:rPr>
              <a:t>occlusion </a:t>
            </a:r>
            <a:r>
              <a:rPr lang="en-US" altLang="zh-CN" dirty="0"/>
              <a:t>and</a:t>
            </a:r>
            <a:r>
              <a:rPr lang="en-US" altLang="zh-CN" dirty="0">
                <a:solidFill>
                  <a:srgbClr val="00B050"/>
                </a:solidFill>
              </a:rPr>
              <a:t> large pose variations</a:t>
            </a:r>
          </a:p>
        </p:txBody>
      </p:sp>
    </p:spTree>
    <p:extLst>
      <p:ext uri="{BB962C8B-B14F-4D97-AF65-F5344CB8AC3E}">
        <p14:creationId xmlns:p14="http://schemas.microsoft.com/office/powerpoint/2010/main" val="243023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BB268-F66F-CF67-6917-5AD0ED19705D}"/>
              </a:ext>
            </a:extLst>
          </p:cNvPr>
          <p:cNvSpPr>
            <a:spLocks noGrp="1"/>
          </p:cNvSpPr>
          <p:nvPr>
            <p:ph type="title"/>
          </p:nvPr>
        </p:nvSpPr>
        <p:spPr/>
        <p:txBody>
          <a:bodyPr>
            <a:normAutofit fontScale="90000"/>
          </a:bodyPr>
          <a:lstStyle/>
          <a:p>
            <a:r>
              <a:rPr lang="en-US" altLang="zh-CN" dirty="0"/>
              <a:t>Evaluation on Horse Facial </a:t>
            </a:r>
            <a:r>
              <a:rPr lang="en-US" altLang="zh-CN" dirty="0" err="1"/>
              <a:t>Keypoint</a:t>
            </a:r>
            <a:r>
              <a:rPr lang="en-US" altLang="zh-CN" dirty="0"/>
              <a:t> dataset</a:t>
            </a:r>
            <a:endParaRPr lang="zh-CN" altLang="en-US" dirty="0"/>
          </a:p>
        </p:txBody>
      </p:sp>
      <p:pic>
        <p:nvPicPr>
          <p:cNvPr id="4" name="图片 3" descr="图表, 直方图&#10;&#10;描述已自动生成">
            <a:extLst>
              <a:ext uri="{FF2B5EF4-FFF2-40B4-BE49-F238E27FC236}">
                <a16:creationId xmlns:a16="http://schemas.microsoft.com/office/drawing/2014/main" id="{67B7DE9C-639F-D687-C4B6-FAD746C71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38" y="1358070"/>
            <a:ext cx="4038822" cy="2721472"/>
          </a:xfrm>
          <a:prstGeom prst="rect">
            <a:avLst/>
          </a:prstGeom>
        </p:spPr>
      </p:pic>
      <p:pic>
        <p:nvPicPr>
          <p:cNvPr id="6" name="图片 5" descr="图表, 条形图&#10;&#10;描述已自动生成">
            <a:extLst>
              <a:ext uri="{FF2B5EF4-FFF2-40B4-BE49-F238E27FC236}">
                <a16:creationId xmlns:a16="http://schemas.microsoft.com/office/drawing/2014/main" id="{D7088156-6304-98E3-36DA-3E41DEB48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523" y="1358070"/>
            <a:ext cx="3989842" cy="2721600"/>
          </a:xfrm>
          <a:prstGeom prst="rect">
            <a:avLst/>
          </a:prstGeom>
        </p:spPr>
      </p:pic>
    </p:spTree>
    <p:extLst>
      <p:ext uri="{BB962C8B-B14F-4D97-AF65-F5344CB8AC3E}">
        <p14:creationId xmlns:p14="http://schemas.microsoft.com/office/powerpoint/2010/main" val="412874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BB268-F66F-CF67-6917-5AD0ED19705D}"/>
              </a:ext>
            </a:extLst>
          </p:cNvPr>
          <p:cNvSpPr>
            <a:spLocks noGrp="1"/>
          </p:cNvSpPr>
          <p:nvPr>
            <p:ph type="title"/>
          </p:nvPr>
        </p:nvSpPr>
        <p:spPr/>
        <p:txBody>
          <a:bodyPr>
            <a:normAutofit fontScale="90000"/>
          </a:bodyPr>
          <a:lstStyle/>
          <a:p>
            <a:r>
              <a:rPr lang="en-US" altLang="zh-CN" dirty="0"/>
              <a:t>Evaluation on Japanese Macaque Species</a:t>
            </a:r>
            <a:endParaRPr lang="zh-CN" altLang="en-US" dirty="0"/>
          </a:p>
        </p:txBody>
      </p:sp>
      <p:pic>
        <p:nvPicPr>
          <p:cNvPr id="4" name="图片 3" descr="男人的照片拼图&#10;&#10;描述已自动生成">
            <a:extLst>
              <a:ext uri="{FF2B5EF4-FFF2-40B4-BE49-F238E27FC236}">
                <a16:creationId xmlns:a16="http://schemas.microsoft.com/office/drawing/2014/main" id="{45B90EE4-F95B-C63E-4107-90F339608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838" y="1086513"/>
            <a:ext cx="6530655" cy="2306066"/>
          </a:xfrm>
          <a:prstGeom prst="rect">
            <a:avLst/>
          </a:prstGeom>
        </p:spPr>
      </p:pic>
      <p:graphicFrame>
        <p:nvGraphicFramePr>
          <p:cNvPr id="5" name="表格 33">
            <a:extLst>
              <a:ext uri="{FF2B5EF4-FFF2-40B4-BE49-F238E27FC236}">
                <a16:creationId xmlns:a16="http://schemas.microsoft.com/office/drawing/2014/main" id="{FC33BD25-10EC-98BE-9DA3-9B7B55828D54}"/>
              </a:ext>
            </a:extLst>
          </p:cNvPr>
          <p:cNvGraphicFramePr>
            <a:graphicFrameLocks noGrp="1"/>
          </p:cNvGraphicFramePr>
          <p:nvPr>
            <p:extLst>
              <p:ext uri="{D42A27DB-BD31-4B8C-83A1-F6EECF244321}">
                <p14:modId xmlns:p14="http://schemas.microsoft.com/office/powerpoint/2010/main" val="3406117205"/>
              </p:ext>
            </p:extLst>
          </p:nvPr>
        </p:nvGraphicFramePr>
        <p:xfrm>
          <a:off x="1780105" y="3752188"/>
          <a:ext cx="5713648" cy="609600"/>
        </p:xfrm>
        <a:graphic>
          <a:graphicData uri="http://schemas.openxmlformats.org/drawingml/2006/table">
            <a:tbl>
              <a:tblPr firstRow="1" bandRow="1">
                <a:tableStyleId>{5940675A-B579-460E-94D1-54222C63F5DA}</a:tableStyleId>
              </a:tblPr>
              <a:tblGrid>
                <a:gridCol w="995404">
                  <a:extLst>
                    <a:ext uri="{9D8B030D-6E8A-4147-A177-3AD203B41FA5}">
                      <a16:colId xmlns:a16="http://schemas.microsoft.com/office/drawing/2014/main" val="853033357"/>
                    </a:ext>
                  </a:extLst>
                </a:gridCol>
                <a:gridCol w="1364076">
                  <a:extLst>
                    <a:ext uri="{9D8B030D-6E8A-4147-A177-3AD203B41FA5}">
                      <a16:colId xmlns:a16="http://schemas.microsoft.com/office/drawing/2014/main" val="564724866"/>
                    </a:ext>
                  </a:extLst>
                </a:gridCol>
                <a:gridCol w="1287530">
                  <a:extLst>
                    <a:ext uri="{9D8B030D-6E8A-4147-A177-3AD203B41FA5}">
                      <a16:colId xmlns:a16="http://schemas.microsoft.com/office/drawing/2014/main" val="582548332"/>
                    </a:ext>
                  </a:extLst>
                </a:gridCol>
                <a:gridCol w="1251227">
                  <a:extLst>
                    <a:ext uri="{9D8B030D-6E8A-4147-A177-3AD203B41FA5}">
                      <a16:colId xmlns:a16="http://schemas.microsoft.com/office/drawing/2014/main" val="3664325735"/>
                    </a:ext>
                  </a:extLst>
                </a:gridCol>
                <a:gridCol w="815411">
                  <a:extLst>
                    <a:ext uri="{9D8B030D-6E8A-4147-A177-3AD203B41FA5}">
                      <a16:colId xmlns:a16="http://schemas.microsoft.com/office/drawing/2014/main" val="1768852734"/>
                    </a:ext>
                  </a:extLst>
                </a:gridCol>
              </a:tblGrid>
              <a:tr h="301301">
                <a:tc>
                  <a:txBody>
                    <a:bodyPr/>
                    <a:lstStyle/>
                    <a:p>
                      <a:pPr algn="ctr"/>
                      <a:r>
                        <a:rPr lang="en-US" altLang="zh-CN" sz="1400" dirty="0"/>
                        <a:t>Models</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MDMD Base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MDMD 300W</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err="1">
                          <a:latin typeface="Arial" panose="020B0604020202020204" pitchFamily="34" charset="0"/>
                          <a:cs typeface="Arial" panose="020B0604020202020204" pitchFamily="34" charset="0"/>
                        </a:rPr>
                        <a:t>ViTPose+B</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Ours</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5788450"/>
                  </a:ext>
                </a:extLst>
              </a:tr>
              <a:tr h="300447">
                <a:tc>
                  <a:txBody>
                    <a:bodyPr/>
                    <a:lstStyle/>
                    <a:p>
                      <a:pPr algn="ctr"/>
                      <a:r>
                        <a:rPr lang="en-US" altLang="zh-CN" sz="1400" dirty="0"/>
                        <a:t>NME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3.66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3.44</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4.69</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b="1" dirty="0">
                          <a:solidFill>
                            <a:srgbClr val="00B050"/>
                          </a:solidFill>
                          <a:latin typeface="Arial" panose="020B0604020202020204" pitchFamily="34" charset="0"/>
                          <a:cs typeface="Arial" panose="020B0604020202020204" pitchFamily="34" charset="0"/>
                        </a:rPr>
                        <a:t>2.96</a:t>
                      </a:r>
                      <a:endParaRPr lang="zh-CN" altLang="en-US" sz="1400" b="1"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684326"/>
                  </a:ext>
                </a:extLst>
              </a:tr>
            </a:tbl>
          </a:graphicData>
        </a:graphic>
      </p:graphicFrame>
    </p:spTree>
    <p:extLst>
      <p:ext uri="{BB962C8B-B14F-4D97-AF65-F5344CB8AC3E}">
        <p14:creationId xmlns:p14="http://schemas.microsoft.com/office/powerpoint/2010/main" val="206294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EBB268-F66F-CF67-6917-5AD0ED19705D}"/>
              </a:ext>
            </a:extLst>
          </p:cNvPr>
          <p:cNvSpPr>
            <a:spLocks noGrp="1"/>
          </p:cNvSpPr>
          <p:nvPr>
            <p:ph type="title"/>
          </p:nvPr>
        </p:nvSpPr>
        <p:spPr/>
        <p:txBody>
          <a:bodyPr>
            <a:normAutofit/>
          </a:bodyPr>
          <a:lstStyle/>
          <a:p>
            <a:r>
              <a:rPr lang="en-US" altLang="zh-CN" dirty="0"/>
              <a:t>Evaluation on </a:t>
            </a:r>
            <a:r>
              <a:rPr lang="en-US" altLang="zh-CN" dirty="0" err="1"/>
              <a:t>AnimalWeb</a:t>
            </a:r>
            <a:endParaRPr lang="zh-CN" altLang="en-US" dirty="0"/>
          </a:p>
        </p:txBody>
      </p:sp>
      <p:graphicFrame>
        <p:nvGraphicFramePr>
          <p:cNvPr id="3" name="表格 33">
            <a:extLst>
              <a:ext uri="{FF2B5EF4-FFF2-40B4-BE49-F238E27FC236}">
                <a16:creationId xmlns:a16="http://schemas.microsoft.com/office/drawing/2014/main" id="{A435E9C1-D8E1-50B7-97B7-1FAA3C3E2A84}"/>
              </a:ext>
            </a:extLst>
          </p:cNvPr>
          <p:cNvGraphicFramePr>
            <a:graphicFrameLocks noGrp="1"/>
          </p:cNvGraphicFramePr>
          <p:nvPr>
            <p:extLst>
              <p:ext uri="{D42A27DB-BD31-4B8C-83A1-F6EECF244321}">
                <p14:modId xmlns:p14="http://schemas.microsoft.com/office/powerpoint/2010/main" val="2053576101"/>
              </p:ext>
            </p:extLst>
          </p:nvPr>
        </p:nvGraphicFramePr>
        <p:xfrm>
          <a:off x="639059" y="1247417"/>
          <a:ext cx="5516991" cy="1737360"/>
        </p:xfrm>
        <a:graphic>
          <a:graphicData uri="http://schemas.openxmlformats.org/drawingml/2006/table">
            <a:tbl>
              <a:tblPr firstRow="1" bandRow="1">
                <a:tableStyleId>{5940675A-B579-460E-94D1-54222C63F5DA}</a:tableStyleId>
              </a:tblPr>
              <a:tblGrid>
                <a:gridCol w="958577">
                  <a:extLst>
                    <a:ext uri="{9D8B030D-6E8A-4147-A177-3AD203B41FA5}">
                      <a16:colId xmlns:a16="http://schemas.microsoft.com/office/drawing/2014/main" val="853033357"/>
                    </a:ext>
                  </a:extLst>
                </a:gridCol>
                <a:gridCol w="1018828">
                  <a:extLst>
                    <a:ext uri="{9D8B030D-6E8A-4147-A177-3AD203B41FA5}">
                      <a16:colId xmlns:a16="http://schemas.microsoft.com/office/drawing/2014/main" val="564724866"/>
                    </a:ext>
                  </a:extLst>
                </a:gridCol>
                <a:gridCol w="762395">
                  <a:extLst>
                    <a:ext uri="{9D8B030D-6E8A-4147-A177-3AD203B41FA5}">
                      <a16:colId xmlns:a16="http://schemas.microsoft.com/office/drawing/2014/main" val="582548332"/>
                    </a:ext>
                  </a:extLst>
                </a:gridCol>
                <a:gridCol w="995982">
                  <a:extLst>
                    <a:ext uri="{9D8B030D-6E8A-4147-A177-3AD203B41FA5}">
                      <a16:colId xmlns:a16="http://schemas.microsoft.com/office/drawing/2014/main" val="3664325735"/>
                    </a:ext>
                  </a:extLst>
                </a:gridCol>
                <a:gridCol w="965389">
                  <a:extLst>
                    <a:ext uri="{9D8B030D-6E8A-4147-A177-3AD203B41FA5}">
                      <a16:colId xmlns:a16="http://schemas.microsoft.com/office/drawing/2014/main" val="1768852734"/>
                    </a:ext>
                  </a:extLst>
                </a:gridCol>
                <a:gridCol w="815820">
                  <a:extLst>
                    <a:ext uri="{9D8B030D-6E8A-4147-A177-3AD203B41FA5}">
                      <a16:colId xmlns:a16="http://schemas.microsoft.com/office/drawing/2014/main" val="3669377350"/>
                    </a:ext>
                  </a:extLst>
                </a:gridCol>
              </a:tblGrid>
              <a:tr h="303908">
                <a:tc>
                  <a:txBody>
                    <a:bodyPr/>
                    <a:lstStyle/>
                    <a:p>
                      <a:pPr algn="ctr"/>
                      <a:r>
                        <a:rPr lang="en-US" altLang="zh-CN" sz="1400" dirty="0"/>
                        <a:t>Models (</a:t>
                      </a:r>
                      <a:r>
                        <a:rPr lang="en-US" altLang="zh-CN" sz="1400" dirty="0">
                          <a:solidFill>
                            <a:srgbClr val="00B050"/>
                          </a:solidFill>
                        </a:rPr>
                        <a:t>Known</a:t>
                      </a:r>
                      <a:r>
                        <a:rPr lang="en-US" altLang="zh-CN" sz="1400" dirty="0"/>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 Labeled Image</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NME</a:t>
                      </a:r>
                      <a:endParaRPr lang="zh-CN" altLang="en-US"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altLang="zh-CN" sz="1400" dirty="0"/>
                        <a:t>Models </a:t>
                      </a:r>
                    </a:p>
                    <a:p>
                      <a:pPr algn="ctr"/>
                      <a:r>
                        <a:rPr lang="en-US" altLang="zh-CN" sz="1400" dirty="0"/>
                        <a:t>(</a:t>
                      </a:r>
                      <a:r>
                        <a:rPr lang="en-US" altLang="zh-CN" sz="1400" dirty="0">
                          <a:solidFill>
                            <a:srgbClr val="00B050"/>
                          </a:solidFill>
                        </a:rPr>
                        <a:t>Unknown</a:t>
                      </a:r>
                      <a:r>
                        <a:rPr lang="en-US" altLang="zh-CN" sz="1400" dirty="0"/>
                        <a:t>)</a:t>
                      </a:r>
                      <a:endParaRPr lang="zh-CN" alt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CN" sz="1400" dirty="0">
                          <a:latin typeface="Arial" panose="020B0604020202020204" pitchFamily="34" charset="0"/>
                          <a:cs typeface="Arial" panose="020B0604020202020204" pitchFamily="34" charset="0"/>
                        </a:rPr>
                        <a:t># Labeled Image</a:t>
                      </a:r>
                      <a:endParaRPr lang="zh-CN" altLang="en-US" sz="1400" dirty="0">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NME</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5788450"/>
                  </a:ext>
                </a:extLst>
              </a:tr>
              <a:tr h="300447">
                <a:tc>
                  <a:txBody>
                    <a:bodyPr/>
                    <a:lstStyle/>
                    <a:p>
                      <a:pPr algn="ctr"/>
                      <a:r>
                        <a:rPr lang="en-US" altLang="zh-CN" sz="1400" dirty="0">
                          <a:latin typeface="Arial" panose="020B0604020202020204" pitchFamily="34" charset="0"/>
                          <a:cs typeface="Arial" panose="020B0604020202020204" pitchFamily="34" charset="0"/>
                        </a:rPr>
                        <a:t>HG2</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17.96K</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5.22</a:t>
                      </a:r>
                      <a:endParaRPr lang="zh-CN" altLang="en-US"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altLang="zh-CN" sz="1400" dirty="0">
                          <a:latin typeface="Arial" panose="020B0604020202020204" pitchFamily="34" charset="0"/>
                          <a:cs typeface="Arial" panose="020B0604020202020204" pitchFamily="34" charset="0"/>
                        </a:rPr>
                        <a:t>HG2</a:t>
                      </a:r>
                      <a:endParaRPr lang="zh-CN" alt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CN" sz="1400" dirty="0">
                          <a:latin typeface="Arial" panose="020B0604020202020204" pitchFamily="34" charset="0"/>
                          <a:cs typeface="Arial" panose="020B0604020202020204" pitchFamily="34" charset="0"/>
                        </a:rPr>
                        <a:t>17.62K</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6.14</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67684326"/>
                  </a:ext>
                </a:extLst>
              </a:tr>
              <a:tr h="300447">
                <a:tc>
                  <a:txBody>
                    <a:bodyPr/>
                    <a:lstStyle/>
                    <a:p>
                      <a:pPr algn="ctr"/>
                      <a:r>
                        <a:rPr lang="en-US" altLang="zh-CN" sz="1400" dirty="0">
                          <a:latin typeface="Arial" panose="020B0604020202020204" pitchFamily="34" charset="0"/>
                          <a:cs typeface="Arial" panose="020B0604020202020204" pitchFamily="34" charset="0"/>
                        </a:rPr>
                        <a:t>HG3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17.96K</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5.12</a:t>
                      </a:r>
                      <a:endParaRPr lang="zh-CN" altLang="en-US"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altLang="zh-CN" sz="1400" dirty="0">
                          <a:latin typeface="Arial" panose="020B0604020202020204" pitchFamily="34" charset="0"/>
                          <a:cs typeface="Arial" panose="020B0604020202020204" pitchFamily="34" charset="0"/>
                        </a:rPr>
                        <a:t>HG3</a:t>
                      </a:r>
                      <a:endParaRPr lang="zh-CN" alt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CN" sz="1400" dirty="0">
                          <a:latin typeface="Arial" panose="020B0604020202020204" pitchFamily="34" charset="0"/>
                          <a:cs typeface="Arial" panose="020B0604020202020204" pitchFamily="34" charset="0"/>
                        </a:rPr>
                        <a:t>17.62K</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5.96</a:t>
                      </a:r>
                      <a:endParaRPr lang="zh-CN"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1255574"/>
                  </a:ext>
                </a:extLst>
              </a:tr>
              <a:tr h="300447">
                <a:tc rowSpan="2">
                  <a:txBody>
                    <a:bodyPr/>
                    <a:lstStyle/>
                    <a:p>
                      <a:pPr algn="ctr"/>
                      <a:r>
                        <a:rPr lang="en-US" altLang="zh-CN" sz="1400" dirty="0">
                          <a:latin typeface="Arial" panose="020B0604020202020204" pitchFamily="34" charset="0"/>
                          <a:cs typeface="Arial" panose="020B0604020202020204" pitchFamily="34" charset="0"/>
                        </a:rPr>
                        <a:t>Ours</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dirty="0">
                          <a:solidFill>
                            <a:srgbClr val="00B050"/>
                          </a:solidFill>
                          <a:latin typeface="Arial" panose="020B0604020202020204" pitchFamily="34" charset="0"/>
                          <a:cs typeface="Arial" panose="020B0604020202020204" pitchFamily="34" charset="0"/>
                        </a:rPr>
                        <a:t>40</a:t>
                      </a:r>
                      <a:endParaRPr lang="zh-CN" altLang="en-US"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5.61</a:t>
                      </a:r>
                      <a:endParaRPr lang="zh-CN" altLang="en-US"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rowSpan="2">
                  <a:txBody>
                    <a:bodyPr/>
                    <a:lstStyle/>
                    <a:p>
                      <a:pPr algn="ctr"/>
                      <a:r>
                        <a:rPr lang="en-US" altLang="zh-CN" sz="1400" dirty="0">
                          <a:latin typeface="Arial" panose="020B0604020202020204" pitchFamily="34" charset="0"/>
                          <a:cs typeface="Arial" panose="020B0604020202020204" pitchFamily="34" charset="0"/>
                        </a:rPr>
                        <a:t>Ours</a:t>
                      </a:r>
                      <a:endParaRPr lang="zh-CN" alt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altLang="zh-CN" sz="1400" dirty="0">
                          <a:solidFill>
                            <a:srgbClr val="00B050"/>
                          </a:solidFill>
                          <a:latin typeface="Arial" panose="020B0604020202020204" pitchFamily="34" charset="0"/>
                          <a:cs typeface="Arial" panose="020B0604020202020204" pitchFamily="34" charset="0"/>
                        </a:rPr>
                        <a:t>40</a:t>
                      </a:r>
                      <a:endParaRPr lang="zh-CN" altLang="en-US"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altLang="zh-CN" sz="1400" b="0" dirty="0">
                          <a:solidFill>
                            <a:schemeClr val="tx1"/>
                          </a:solidFill>
                          <a:latin typeface="Arial" panose="020B0604020202020204" pitchFamily="34" charset="0"/>
                          <a:cs typeface="Arial" panose="020B0604020202020204" pitchFamily="34" charset="0"/>
                        </a:rPr>
                        <a:t>7.44</a:t>
                      </a:r>
                      <a:endParaRPr lang="zh-CN" altLang="en-US" sz="1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0140853"/>
                  </a:ext>
                </a:extLst>
              </a:tr>
              <a:tr h="300447">
                <a:tc vMerge="1">
                  <a:txBody>
                    <a:bodyPr/>
                    <a:lstStyle/>
                    <a:p>
                      <a:pPr algn="ct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a:solidFill>
                            <a:srgbClr val="00B050"/>
                          </a:solidFill>
                          <a:latin typeface="Arial" panose="020B0604020202020204" pitchFamily="34" charset="0"/>
                          <a:cs typeface="Arial" panose="020B0604020202020204" pitchFamily="34" charset="0"/>
                        </a:rPr>
                        <a:t>80</a:t>
                      </a:r>
                      <a:endParaRPr lang="zh-CN" altLang="en-US"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altLang="zh-CN" sz="1400" dirty="0">
                          <a:latin typeface="Arial" panose="020B0604020202020204" pitchFamily="34" charset="0"/>
                          <a:cs typeface="Arial" panose="020B0604020202020204" pitchFamily="34" charset="0"/>
                        </a:rPr>
                        <a:t>5.55</a:t>
                      </a:r>
                      <a:endParaRPr lang="zh-CN" altLang="en-US" sz="14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vMerge="1">
                  <a:txBody>
                    <a:bodyPr/>
                    <a:lstStyle/>
                    <a:p>
                      <a:pPr algn="ctr"/>
                      <a:endParaRPr lang="zh-CN" alt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altLang="zh-CN" sz="1400" dirty="0">
                          <a:solidFill>
                            <a:srgbClr val="00B050"/>
                          </a:solidFill>
                          <a:latin typeface="Arial" panose="020B0604020202020204" pitchFamily="34" charset="0"/>
                          <a:cs typeface="Arial" panose="020B0604020202020204" pitchFamily="34" charset="0"/>
                        </a:rPr>
                        <a:t>80</a:t>
                      </a:r>
                      <a:endParaRPr lang="zh-CN" altLang="en-US" sz="1400"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altLang="zh-CN" sz="1400" b="0" dirty="0">
                          <a:solidFill>
                            <a:schemeClr val="tx1"/>
                          </a:solidFill>
                          <a:latin typeface="Arial" panose="020B0604020202020204" pitchFamily="34" charset="0"/>
                          <a:cs typeface="Arial" panose="020B0604020202020204" pitchFamily="34" charset="0"/>
                        </a:rPr>
                        <a:t>7.21</a:t>
                      </a:r>
                      <a:endParaRPr lang="zh-CN" altLang="en-US" sz="1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3639541"/>
                  </a:ext>
                </a:extLst>
              </a:tr>
            </a:tbl>
          </a:graphicData>
        </a:graphic>
      </p:graphicFrame>
      <p:sp>
        <p:nvSpPr>
          <p:cNvPr id="5" name="文本框 4">
            <a:extLst>
              <a:ext uri="{FF2B5EF4-FFF2-40B4-BE49-F238E27FC236}">
                <a16:creationId xmlns:a16="http://schemas.microsoft.com/office/drawing/2014/main" id="{666D67B3-204A-FBA7-8D4C-54949C1FD25D}"/>
              </a:ext>
            </a:extLst>
          </p:cNvPr>
          <p:cNvSpPr txBox="1"/>
          <p:nvPr/>
        </p:nvSpPr>
        <p:spPr>
          <a:xfrm>
            <a:off x="628650" y="3140789"/>
            <a:ext cx="7822787"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Known species setting: comparable</a:t>
            </a:r>
          </a:p>
          <a:p>
            <a:pPr marL="285750" indent="-285750">
              <a:buFont typeface="Arial" panose="020B0604020202020204" pitchFamily="34" charset="0"/>
              <a:buChar char="•"/>
            </a:pPr>
            <a:r>
              <a:rPr lang="en-US" altLang="zh-CN" dirty="0"/>
              <a:t>Unknown species setting: acceptable gap (1%)</a:t>
            </a:r>
          </a:p>
          <a:p>
            <a:pPr marL="285750" indent="-285750">
              <a:buFont typeface="Arial" panose="020B0604020202020204" pitchFamily="34" charset="0"/>
              <a:buChar char="•"/>
            </a:pPr>
            <a:r>
              <a:rPr lang="en-US" altLang="zh-CN" dirty="0"/>
              <a:t>Images: 40 or 80 versus 17+K;  Images per species: 0.11 or 0.22 versus ~50</a:t>
            </a:r>
          </a:p>
        </p:txBody>
      </p:sp>
      <p:sp>
        <p:nvSpPr>
          <p:cNvPr id="6" name="矩形 5">
            <a:extLst>
              <a:ext uri="{FF2B5EF4-FFF2-40B4-BE49-F238E27FC236}">
                <a16:creationId xmlns:a16="http://schemas.microsoft.com/office/drawing/2014/main" id="{1E1E5BD8-093B-823F-C81D-35C9B1F5D8CA}"/>
              </a:ext>
            </a:extLst>
          </p:cNvPr>
          <p:cNvSpPr/>
          <p:nvPr/>
        </p:nvSpPr>
        <p:spPr>
          <a:xfrm>
            <a:off x="2781940" y="2696032"/>
            <a:ext cx="440292" cy="220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7" name="矩形 6">
            <a:extLst>
              <a:ext uri="{FF2B5EF4-FFF2-40B4-BE49-F238E27FC236}">
                <a16:creationId xmlns:a16="http://schemas.microsoft.com/office/drawing/2014/main" id="{25CF7195-7FD2-8436-921D-A3C7EC379098}"/>
              </a:ext>
            </a:extLst>
          </p:cNvPr>
          <p:cNvSpPr/>
          <p:nvPr/>
        </p:nvSpPr>
        <p:spPr>
          <a:xfrm>
            <a:off x="2767403" y="1788663"/>
            <a:ext cx="435394" cy="220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8" name="矩形 7">
            <a:extLst>
              <a:ext uri="{FF2B5EF4-FFF2-40B4-BE49-F238E27FC236}">
                <a16:creationId xmlns:a16="http://schemas.microsoft.com/office/drawing/2014/main" id="{F051FE0A-456B-D871-4909-6CDAC28A7353}"/>
              </a:ext>
            </a:extLst>
          </p:cNvPr>
          <p:cNvSpPr/>
          <p:nvPr/>
        </p:nvSpPr>
        <p:spPr>
          <a:xfrm>
            <a:off x="5525391" y="2725352"/>
            <a:ext cx="440292" cy="220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矩形 8">
            <a:extLst>
              <a:ext uri="{FF2B5EF4-FFF2-40B4-BE49-F238E27FC236}">
                <a16:creationId xmlns:a16="http://schemas.microsoft.com/office/drawing/2014/main" id="{99951C55-738B-7C84-9AB4-FE8370502DCF}"/>
              </a:ext>
            </a:extLst>
          </p:cNvPr>
          <p:cNvSpPr/>
          <p:nvPr/>
        </p:nvSpPr>
        <p:spPr>
          <a:xfrm>
            <a:off x="5531292" y="1805572"/>
            <a:ext cx="440292" cy="220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4" name="文本框 3">
            <a:extLst>
              <a:ext uri="{FF2B5EF4-FFF2-40B4-BE49-F238E27FC236}">
                <a16:creationId xmlns:a16="http://schemas.microsoft.com/office/drawing/2014/main" id="{BEF0F22A-D412-5A6F-0B76-A707ECE7AA2F}"/>
              </a:ext>
            </a:extLst>
          </p:cNvPr>
          <p:cNvSpPr txBox="1"/>
          <p:nvPr/>
        </p:nvSpPr>
        <p:spPr>
          <a:xfrm>
            <a:off x="6196845" y="1268016"/>
            <a:ext cx="2919961" cy="1200329"/>
          </a:xfrm>
          <a:prstGeom prst="rect">
            <a:avLst/>
          </a:prstGeom>
          <a:noFill/>
        </p:spPr>
        <p:txBody>
          <a:bodyPr wrap="square" rtlCol="0">
            <a:spAutoFit/>
          </a:bodyPr>
          <a:lstStyle/>
          <a:p>
            <a:r>
              <a:rPr lang="en-US" altLang="zh-CN" dirty="0"/>
              <a:t>Our method achieves </a:t>
            </a:r>
            <a:r>
              <a:rPr lang="en-US" altLang="zh-CN" dirty="0">
                <a:solidFill>
                  <a:srgbClr val="00B050"/>
                </a:solidFill>
              </a:rPr>
              <a:t>comparable performance </a:t>
            </a:r>
            <a:r>
              <a:rPr lang="en-US" altLang="zh-CN" dirty="0"/>
              <a:t>while</a:t>
            </a:r>
            <a:r>
              <a:rPr lang="en-US" altLang="zh-CN" dirty="0">
                <a:solidFill>
                  <a:srgbClr val="00B050"/>
                </a:solidFill>
              </a:rPr>
              <a:t> </a:t>
            </a:r>
            <a:r>
              <a:rPr lang="en-US" altLang="zh-CN" dirty="0"/>
              <a:t>utilizing </a:t>
            </a:r>
            <a:r>
              <a:rPr lang="en-US" altLang="zh-CN" dirty="0">
                <a:solidFill>
                  <a:srgbClr val="00B050"/>
                </a:solidFill>
              </a:rPr>
              <a:t>significantly fewer </a:t>
            </a:r>
            <a:r>
              <a:rPr lang="en-US" altLang="zh-CN" dirty="0"/>
              <a:t>labeled data</a:t>
            </a:r>
          </a:p>
        </p:txBody>
      </p:sp>
    </p:spTree>
    <p:extLst>
      <p:ext uri="{BB962C8B-B14F-4D97-AF65-F5344CB8AC3E}">
        <p14:creationId xmlns:p14="http://schemas.microsoft.com/office/powerpoint/2010/main" val="8851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AC83D26-A2ED-C56F-951D-641B8B9D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043" y="3355323"/>
            <a:ext cx="5297865" cy="1109030"/>
          </a:xfrm>
          <a:prstGeom prst="rect">
            <a:avLst/>
          </a:prstGeom>
        </p:spPr>
      </p:pic>
      <p:sp>
        <p:nvSpPr>
          <p:cNvPr id="20" name="箭头: 下 19">
            <a:extLst>
              <a:ext uri="{FF2B5EF4-FFF2-40B4-BE49-F238E27FC236}">
                <a16:creationId xmlns:a16="http://schemas.microsoft.com/office/drawing/2014/main" id="{55EFD188-FE8B-A408-8781-2DA0A9A06BD3}"/>
              </a:ext>
            </a:extLst>
          </p:cNvPr>
          <p:cNvSpPr/>
          <p:nvPr/>
        </p:nvSpPr>
        <p:spPr>
          <a:xfrm rot="-5400000">
            <a:off x="3997048" y="2729722"/>
            <a:ext cx="136920" cy="3480836"/>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D9319AD2-C03E-E2CC-DB4E-CE8A983DECB9}"/>
              </a:ext>
            </a:extLst>
          </p:cNvPr>
          <p:cNvSpPr>
            <a:spLocks noGrp="1"/>
          </p:cNvSpPr>
          <p:nvPr>
            <p:ph type="title"/>
          </p:nvPr>
        </p:nvSpPr>
        <p:spPr/>
        <p:txBody>
          <a:bodyPr>
            <a:normAutofit/>
          </a:bodyPr>
          <a:lstStyle/>
          <a:p>
            <a:r>
              <a:rPr lang="en-US" altLang="zh-CN" dirty="0"/>
              <a:t>Effect of Meta-CSKT design</a:t>
            </a:r>
            <a:endParaRPr lang="zh-CN" altLang="en-US" dirty="0"/>
          </a:p>
        </p:txBody>
      </p:sp>
      <p:sp>
        <p:nvSpPr>
          <p:cNvPr id="25" name="文本框 24">
            <a:extLst>
              <a:ext uri="{FF2B5EF4-FFF2-40B4-BE49-F238E27FC236}">
                <a16:creationId xmlns:a16="http://schemas.microsoft.com/office/drawing/2014/main" id="{65E5375F-9E33-AE16-E2E3-CD5BCEDC9390}"/>
              </a:ext>
            </a:extLst>
          </p:cNvPr>
          <p:cNvSpPr txBox="1"/>
          <p:nvPr/>
        </p:nvSpPr>
        <p:spPr>
          <a:xfrm>
            <a:off x="5880714" y="4294501"/>
            <a:ext cx="1993877" cy="369332"/>
          </a:xfrm>
          <a:prstGeom prst="rect">
            <a:avLst/>
          </a:prstGeom>
          <a:noFill/>
        </p:spPr>
        <p:txBody>
          <a:bodyPr wrap="square" rtlCol="0">
            <a:spAutoFit/>
          </a:bodyPr>
          <a:lstStyle/>
          <a:p>
            <a:r>
              <a:rPr lang="en-US" altLang="zh-CN" b="1" dirty="0">
                <a:solidFill>
                  <a:srgbClr val="00B050"/>
                </a:solidFill>
              </a:rPr>
              <a:t>Getting better</a:t>
            </a:r>
          </a:p>
        </p:txBody>
      </p:sp>
      <mc:AlternateContent xmlns:mc="http://schemas.openxmlformats.org/markup-compatibility/2006" xmlns:a14="http://schemas.microsoft.com/office/drawing/2010/main">
        <mc:Choice Requires="a14">
          <p:graphicFrame>
            <p:nvGraphicFramePr>
              <p:cNvPr id="3" name="表格 33">
                <a:extLst>
                  <a:ext uri="{FF2B5EF4-FFF2-40B4-BE49-F238E27FC236}">
                    <a16:creationId xmlns:a16="http://schemas.microsoft.com/office/drawing/2014/main" id="{36D7FB77-0AE2-DF3B-339B-2C010C57D657}"/>
                  </a:ext>
                </a:extLst>
              </p:cNvPr>
              <p:cNvGraphicFramePr>
                <a:graphicFrameLocks noGrp="1"/>
              </p:cNvGraphicFramePr>
              <p:nvPr>
                <p:extLst>
                  <p:ext uri="{D42A27DB-BD31-4B8C-83A1-F6EECF244321}">
                    <p14:modId xmlns:p14="http://schemas.microsoft.com/office/powerpoint/2010/main" val="1056683876"/>
                  </p:ext>
                </p:extLst>
              </p:nvPr>
            </p:nvGraphicFramePr>
            <p:xfrm>
              <a:off x="1077564" y="1087855"/>
              <a:ext cx="6374911" cy="2150682"/>
            </p:xfrm>
            <a:graphic>
              <a:graphicData uri="http://schemas.openxmlformats.org/drawingml/2006/table">
                <a:tbl>
                  <a:tblPr firstRow="1" bandRow="1">
                    <a:tableStyleId>{5940675A-B579-460E-94D1-54222C63F5DA}</a:tableStyleId>
                  </a:tblPr>
                  <a:tblGrid>
                    <a:gridCol w="737639">
                      <a:extLst>
                        <a:ext uri="{9D8B030D-6E8A-4147-A177-3AD203B41FA5}">
                          <a16:colId xmlns:a16="http://schemas.microsoft.com/office/drawing/2014/main" val="853033357"/>
                        </a:ext>
                      </a:extLst>
                    </a:gridCol>
                    <a:gridCol w="455092">
                      <a:extLst>
                        <a:ext uri="{9D8B030D-6E8A-4147-A177-3AD203B41FA5}">
                          <a16:colId xmlns:a16="http://schemas.microsoft.com/office/drawing/2014/main" val="564724866"/>
                        </a:ext>
                      </a:extLst>
                    </a:gridCol>
                    <a:gridCol w="513736">
                      <a:extLst>
                        <a:ext uri="{9D8B030D-6E8A-4147-A177-3AD203B41FA5}">
                          <a16:colId xmlns:a16="http://schemas.microsoft.com/office/drawing/2014/main" val="2634385943"/>
                        </a:ext>
                      </a:extLst>
                    </a:gridCol>
                    <a:gridCol w="492932">
                      <a:extLst>
                        <a:ext uri="{9D8B030D-6E8A-4147-A177-3AD203B41FA5}">
                          <a16:colId xmlns:a16="http://schemas.microsoft.com/office/drawing/2014/main" val="3626837077"/>
                        </a:ext>
                      </a:extLst>
                    </a:gridCol>
                    <a:gridCol w="1397506">
                      <a:extLst>
                        <a:ext uri="{9D8B030D-6E8A-4147-A177-3AD203B41FA5}">
                          <a16:colId xmlns:a16="http://schemas.microsoft.com/office/drawing/2014/main" val="1768852734"/>
                        </a:ext>
                      </a:extLst>
                    </a:gridCol>
                    <a:gridCol w="1192368">
                      <a:extLst>
                        <a:ext uri="{9D8B030D-6E8A-4147-A177-3AD203B41FA5}">
                          <a16:colId xmlns:a16="http://schemas.microsoft.com/office/drawing/2014/main" val="4114189926"/>
                        </a:ext>
                      </a:extLst>
                    </a:gridCol>
                    <a:gridCol w="1585638">
                      <a:extLst>
                        <a:ext uri="{9D8B030D-6E8A-4147-A177-3AD203B41FA5}">
                          <a16:colId xmlns:a16="http://schemas.microsoft.com/office/drawing/2014/main" val="1333833646"/>
                        </a:ext>
                      </a:extLst>
                    </a:gridCol>
                  </a:tblGrid>
                  <a:tr h="301301">
                    <a:tc rowSpan="2">
                      <a:txBody>
                        <a:bodyPr/>
                        <a:lstStyle/>
                        <a:p>
                          <a:pPr algn="ctr"/>
                          <a:r>
                            <a:rPr lang="en-US" altLang="zh-CN" sz="1400" dirty="0"/>
                            <a:t>Models</a:t>
                          </a:r>
                          <a:endParaRPr lang="zh-CN" altLang="en-US" sz="1400" dirty="0">
                            <a:latin typeface="Arial" panose="020B0604020202020204" pitchFamily="34" charset="0"/>
                            <a:cs typeface="Arial" panose="020B0604020202020204" pitchFamily="34" charset="0"/>
                          </a:endParaRPr>
                        </a:p>
                      </a:txBody>
                      <a:tcPr anchor="ctr"/>
                    </a:tc>
                    <a:tc gridSpan="3">
                      <a:txBody>
                        <a:bodyPr/>
                        <a:lstStyle/>
                        <a:p>
                          <a:pPr algn="ctr"/>
                          <a:r>
                            <a:rPr lang="en-US" altLang="zh-CN" sz="1400" dirty="0">
                              <a:latin typeface="Arial" panose="020B0604020202020204" pitchFamily="34" charset="0"/>
                              <a:cs typeface="Arial" panose="020B0604020202020204" pitchFamily="34" charset="0"/>
                            </a:rPr>
                            <a:t>Meta-</a:t>
                          </a:r>
                          <a:r>
                            <a:rPr lang="en-US" altLang="zh-CN" sz="1400" dirty="0" err="1">
                              <a:latin typeface="Arial" panose="020B0604020202020204" pitchFamily="34" charset="0"/>
                              <a:cs typeface="Arial" panose="020B0604020202020204" pitchFamily="34" charset="0"/>
                            </a:rPr>
                            <a:t>cskt</a:t>
                          </a:r>
                          <a:r>
                            <a:rPr lang="en-US" altLang="zh-CN" sz="1400" dirty="0">
                              <a:latin typeface="Arial" panose="020B0604020202020204" pitchFamily="34" charset="0"/>
                              <a:cs typeface="Arial" panose="020B0604020202020204" pitchFamily="34" charset="0"/>
                            </a:rPr>
                            <a:t> Loss</a:t>
                          </a:r>
                        </a:p>
                      </a:txBody>
                      <a:tcPr/>
                    </a:tc>
                    <a:tc hMerge="1">
                      <a:txBody>
                        <a:bodyPr/>
                        <a:lstStyle/>
                        <a:p>
                          <a:pPr algn="ctr"/>
                          <a:endParaRPr lang="en-US" altLang="zh-CN" sz="1400" dirty="0">
                            <a:latin typeface="Arial" panose="020B0604020202020204" pitchFamily="34" charset="0"/>
                            <a:cs typeface="Arial" panose="020B0604020202020204" pitchFamily="34" charset="0"/>
                          </a:endParaRPr>
                        </a:p>
                      </a:txBody>
                      <a:tcPr/>
                    </a:tc>
                    <a:tc hMerge="1">
                      <a:txBody>
                        <a:bodyPr/>
                        <a:lstStyle/>
                        <a:p>
                          <a:pPr algn="ctr"/>
                          <a:endParaRPr lang="en-US" altLang="zh-CN" sz="1400" dirty="0">
                            <a:latin typeface="Arial" panose="020B0604020202020204" pitchFamily="34" charset="0"/>
                            <a:cs typeface="Arial" panose="020B0604020202020204" pitchFamily="34" charset="0"/>
                          </a:endParaRPr>
                        </a:p>
                      </a:txBody>
                      <a:tcPr/>
                    </a:tc>
                    <a:tc gridSpan="2">
                      <a:txBody>
                        <a:bodyPr/>
                        <a:lstStyle/>
                        <a:p>
                          <a:pPr algn="ctr"/>
                          <a:r>
                            <a:rPr lang="en-US" altLang="zh-CN" sz="1400" dirty="0">
                              <a:latin typeface="Arial" panose="020B0604020202020204" pitchFamily="34" charset="0"/>
                              <a:cs typeface="Arial" panose="020B0604020202020204" pitchFamily="34" charset="0"/>
                            </a:rPr>
                            <a:t>Positive Example Mining</a:t>
                          </a:r>
                          <a:endParaRPr lang="zh-CN" altLang="en-US" sz="1400" dirty="0">
                            <a:latin typeface="Arial" panose="020B0604020202020204" pitchFamily="34" charset="0"/>
                            <a:cs typeface="Arial" panose="020B0604020202020204" pitchFamily="34" charset="0"/>
                          </a:endParaRPr>
                        </a:p>
                      </a:txBody>
                      <a:tcPr/>
                    </a:tc>
                    <a:tc hMerge="1">
                      <a:txBody>
                        <a:bodyPr/>
                        <a:lstStyle/>
                        <a:p>
                          <a:endParaRPr lang="zh-CN" altLang="en-US"/>
                        </a:p>
                      </a:txBody>
                      <a:tcPr/>
                    </a:tc>
                    <a:tc rowSpan="2">
                      <a:txBody>
                        <a:bodyPr/>
                        <a:lstStyle/>
                        <a:p>
                          <a:pPr lvl="0" algn="ctr"/>
                          <a:r>
                            <a:rPr lang="en-US" altLang="zh-CN" sz="1400" dirty="0">
                              <a:latin typeface="Arial" panose="020B0604020202020204" pitchFamily="34" charset="0"/>
                              <a:cs typeface="Arial" panose="020B0604020202020204" pitchFamily="34" charset="0"/>
                            </a:rPr>
                            <a:t>NME</a:t>
                          </a:r>
                        </a:p>
                        <a:p>
                          <a:pPr lvl="0" algn="ctr"/>
                          <a:r>
                            <a:rPr lang="en-US" altLang="zh-CN" sz="1400" dirty="0">
                              <a:latin typeface="Arial" panose="020B0604020202020204" pitchFamily="34" charset="0"/>
                              <a:cs typeface="Arial" panose="020B0604020202020204" pitchFamily="34" charset="0"/>
                            </a:rPr>
                            <a:t>Known/Unknown</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65788450"/>
                      </a:ext>
                    </a:extLst>
                  </a:tr>
                  <a:tr h="301301">
                    <a:tc vMerge="1">
                      <a:txBody>
                        <a:bodyPr/>
                        <a:lstStyle/>
                        <a:p>
                          <a:pPr algn="ctr"/>
                          <a:endParaRPr lang="zh-CN" altLang="en-US" sz="1400"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𝐿</m:t>
                                    </m:r>
                                  </m:e>
                                  <m:sub>
                                    <m:r>
                                      <a:rPr lang="en-US" altLang="zh-CN" sz="1400" b="0" i="1" smtClean="0">
                                        <a:latin typeface="Cambria Math" panose="02040503050406030204" pitchFamily="18" charset="0"/>
                                      </a:rPr>
                                      <m:t>𝑠</m:t>
                                    </m:r>
                                  </m:sub>
                                </m:sSub>
                              </m:oMath>
                            </m:oMathPara>
                          </a14:m>
                          <a:endParaRPr lang="en-US" altLang="zh-CN" sz="1400" dirty="0">
                            <a:latin typeface="Arial" panose="020B0604020202020204" pitchFamily="34" charset="0"/>
                            <a:cs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𝐿</m:t>
                                    </m:r>
                                  </m:e>
                                  <m:sub>
                                    <m:r>
                                      <a:rPr lang="zh-CN" altLang="en-US" sz="1400" i="1">
                                        <a:latin typeface="Cambria Math" panose="02040503050406030204" pitchFamily="18" charset="0"/>
                                      </a:rPr>
                                      <m:t>𝑢</m:t>
                                    </m:r>
                                  </m:sub>
                                </m:sSub>
                              </m:oMath>
                            </m:oMathPara>
                          </a14:m>
                          <a:endParaRPr lang="zh-CN" altLang="en-US"/>
                        </a:p>
                      </a:txBody>
                      <a:tcPr/>
                    </a:tc>
                    <a:tc>
                      <a:txBody>
                        <a:bodyPr/>
                        <a:lstStyle/>
                        <a:p>
                          <a:pPr/>
                          <a14:m>
                            <m:oMathPara xmlns:m="http://schemas.openxmlformats.org/officeDocument/2006/math">
                              <m:oMathParaPr>
                                <m:jc m:val="centerGroup"/>
                              </m:oMathParaPr>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𝐿</m:t>
                                    </m:r>
                                  </m:e>
                                  <m:sub>
                                    <m:r>
                                      <a:rPr lang="zh-CN" altLang="en-US" sz="1400" i="1">
                                        <a:latin typeface="Cambria Math" panose="02040503050406030204" pitchFamily="18" charset="0"/>
                                      </a:rPr>
                                      <m:t>𝑓</m:t>
                                    </m:r>
                                  </m:sub>
                                </m:sSub>
                              </m:oMath>
                            </m:oMathPara>
                          </a14:m>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solidFill>
                                <a:srgbClr val="00B050"/>
                              </a:solidFill>
                              <a:latin typeface="Arial" panose="020B0604020202020204" pitchFamily="34" charset="0"/>
                              <a:cs typeface="Arial" panose="020B0604020202020204" pitchFamily="34" charset="0"/>
                            </a:rPr>
                            <a:t>Exc. negative</a:t>
                          </a:r>
                          <a:endParaRPr lang="zh-CN" altLang="en-US" sz="1400" b="0"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solidFill>
                                <a:srgbClr val="00B050"/>
                              </a:solidFill>
                              <a:latin typeface="Arial" panose="020B0604020202020204" pitchFamily="34" charset="0"/>
                              <a:cs typeface="Arial" panose="020B0604020202020204" pitchFamily="34" charset="0"/>
                            </a:rPr>
                            <a:t>Inc. positive</a:t>
                          </a:r>
                          <a:endParaRPr lang="zh-CN" altLang="en-US" sz="1400" b="0" dirty="0">
                            <a:solidFill>
                              <a:srgbClr val="00B050"/>
                            </a:solidFill>
                            <a:latin typeface="Arial" panose="020B0604020202020204" pitchFamily="34" charset="0"/>
                            <a:cs typeface="Arial" panose="020B0604020202020204" pitchFamily="34" charset="0"/>
                          </a:endParaRPr>
                        </a:p>
                      </a:txBody>
                      <a:tcPr/>
                    </a:tc>
                    <a:tc vMerge="1">
                      <a:txBody>
                        <a:bodyPr/>
                        <a:lstStyle/>
                        <a:p>
                          <a:endParaRPr lang="zh-CN" altLang="en-US"/>
                        </a:p>
                      </a:txBody>
                      <a:tcPr/>
                    </a:tc>
                    <a:extLst>
                      <a:ext uri="{0D108BD9-81ED-4DB2-BD59-A6C34878D82A}">
                        <a16:rowId xmlns:a16="http://schemas.microsoft.com/office/drawing/2014/main" val="697440592"/>
                      </a:ext>
                    </a:extLst>
                  </a:tr>
                  <a:tr h="301301">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350" b="0" i="0" kern="1200">
                              <a:solidFill>
                                <a:schemeClr val="tx1"/>
                              </a:solidFill>
                              <a:effectLst/>
                              <a:latin typeface="+mn-lt"/>
                              <a:ea typeface="+mn-ea"/>
                              <a:cs typeface="+mn-cs"/>
                            </a:rPr>
                            <a:t>✘</a:t>
                          </a:r>
                          <a:endParaRPr lang="zh-CN" altLang="en-US"/>
                        </a:p>
                      </a:txBody>
                      <a:tcPr/>
                    </a:tc>
                    <a:tc>
                      <a:txBody>
                        <a:bodyPr/>
                        <a:lstStyle/>
                        <a:p>
                          <a:r>
                            <a:rPr lang="zh-CN" altLang="en-US" sz="1350" b="0" i="0" kern="1200">
                              <a:solidFill>
                                <a:schemeClr val="tx1"/>
                              </a:solidFill>
                              <a:effectLst/>
                              <a:latin typeface="+mn-lt"/>
                              <a:ea typeface="+mn-ea"/>
                              <a:cs typeface="+mn-cs"/>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50" b="0" i="0" kern="1200" dirty="0">
                              <a:solidFill>
                                <a:schemeClr val="tx1"/>
                              </a:solidFill>
                              <a:effectLst/>
                              <a:latin typeface="+mn-lt"/>
                              <a:ea typeface="+mn-ea"/>
                              <a:cs typeface="+mn-cs"/>
                            </a:rPr>
                            <a:t>✘</a:t>
                          </a:r>
                          <a:endParaRPr lang="zh-CN" altLang="en-US" sz="14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50" b="0" i="0" kern="1200" dirty="0">
                              <a:solidFill>
                                <a:schemeClr val="tx1"/>
                              </a:solidFill>
                              <a:effectLst/>
                              <a:latin typeface="+mn-lt"/>
                              <a:ea typeface="+mn-ea"/>
                              <a:cs typeface="+mn-cs"/>
                            </a:rPr>
                            <a:t>✘</a:t>
                          </a:r>
                          <a:endParaRPr lang="zh-CN" altLang="en-US" sz="14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6.67/10.07</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35150478"/>
                      </a:ext>
                    </a:extLst>
                  </a:tr>
                  <a:tr h="301301">
                    <a:tc>
                      <a:txBody>
                        <a:bodyPr/>
                        <a:lstStyle/>
                        <a:p>
                          <a:pPr algn="ctr"/>
                          <a:r>
                            <a:rPr lang="en-US" altLang="zh-CN" sz="1400" dirty="0">
                              <a:latin typeface="Arial" panose="020B0604020202020204" pitchFamily="34" charset="0"/>
                              <a:cs typeface="Arial" panose="020B0604020202020204" pitchFamily="34" charset="0"/>
                            </a:rPr>
                            <a:t>2</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r>
                            <a:rPr lang="zh-CN" altLang="en-US" sz="1400" b="0" i="0" kern="1200">
                              <a:solidFill>
                                <a:schemeClr val="tx1"/>
                              </a:solidFill>
                              <a:effectLst/>
                              <a:latin typeface="+mn-lt"/>
                              <a:ea typeface="+mn-ea"/>
                              <a:cs typeface="+mn-cs"/>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6.03/9.03</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8662404"/>
                      </a:ext>
                    </a:extLst>
                  </a:tr>
                  <a:tr h="301301">
                    <a:tc>
                      <a:txBody>
                        <a:bodyPr/>
                        <a:lstStyle/>
                        <a:p>
                          <a:pPr algn="ctr"/>
                          <a:r>
                            <a:rPr lang="en-US" altLang="zh-CN" sz="1400" dirty="0">
                              <a:latin typeface="Arial" panose="020B0604020202020204" pitchFamily="34" charset="0"/>
                              <a:cs typeface="Arial" panose="020B0604020202020204" pitchFamily="34" charset="0"/>
                            </a:rPr>
                            <a:t>3</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5.93/8.88</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2165883"/>
                      </a:ext>
                    </a:extLst>
                  </a:tr>
                  <a:tr h="301301">
                    <a:tc>
                      <a:txBody>
                        <a:bodyPr/>
                        <a:lstStyle/>
                        <a:p>
                          <a:pPr algn="ctr"/>
                          <a:r>
                            <a:rPr lang="en-US" altLang="zh-CN" sz="1400" dirty="0">
                              <a:latin typeface="Arial" panose="020B0604020202020204" pitchFamily="34" charset="0"/>
                              <a:cs typeface="Arial" panose="020B0604020202020204" pitchFamily="34" charset="0"/>
                            </a:rPr>
                            <a:t>4</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5.89/8.84</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56289918"/>
                      </a:ext>
                    </a:extLst>
                  </a:tr>
                  <a:tr h="301301">
                    <a:tc>
                      <a:txBody>
                        <a:bodyPr/>
                        <a:lstStyle/>
                        <a:p>
                          <a:pPr algn="ctr"/>
                          <a:r>
                            <a:rPr lang="en-US" altLang="zh-CN" sz="1400" dirty="0">
                              <a:latin typeface="Arial" panose="020B0604020202020204" pitchFamily="34" charset="0"/>
                              <a:cs typeface="Arial" panose="020B0604020202020204" pitchFamily="34" charset="0"/>
                            </a:rPr>
                            <a:t>Ours</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dirty="0">
                              <a:latin typeface="Arial" panose="020B0604020202020204" pitchFamily="34" charset="0"/>
                              <a:cs typeface="Arial" panose="020B0604020202020204" pitchFamily="34" charset="0"/>
                            </a:rPr>
                            <a:t>✔</a:t>
                          </a:r>
                          <a:endParaRPr lang="zh-CN" altLang="en-US" dirty="0"/>
                        </a:p>
                      </a:txBody>
                      <a:tcPr/>
                    </a:tc>
                    <a:tc>
                      <a:txBody>
                        <a:bodyPr/>
                        <a:lstStyle/>
                        <a:p>
                          <a:r>
                            <a:rPr lang="zh-CN" altLang="en-US" sz="1400" dirty="0">
                              <a:latin typeface="Arial" panose="020B0604020202020204" pitchFamily="34" charset="0"/>
                              <a:cs typeface="Arial" panose="020B0604020202020204" pitchFamily="34" charset="0"/>
                            </a:rPr>
                            <a:t>✔</a:t>
                          </a:r>
                          <a:endParaRPr lang="zh-CN" alt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pPr lvl="0" algn="ctr"/>
                          <a:r>
                            <a:rPr lang="en-US" altLang="zh-CN" sz="1400" b="1" dirty="0">
                              <a:solidFill>
                                <a:srgbClr val="00B050"/>
                              </a:solidFill>
                              <a:latin typeface="Arial" panose="020B0604020202020204" pitchFamily="34" charset="0"/>
                              <a:cs typeface="Arial" panose="020B0604020202020204" pitchFamily="34" charset="0"/>
                            </a:rPr>
                            <a:t>5.61</a:t>
                          </a:r>
                          <a:r>
                            <a:rPr lang="en-US" altLang="zh-CN" sz="1400" dirty="0">
                              <a:latin typeface="Arial" panose="020B0604020202020204" pitchFamily="34" charset="0"/>
                              <a:cs typeface="Arial" panose="020B0604020202020204" pitchFamily="34" charset="0"/>
                            </a:rPr>
                            <a:t>/</a:t>
                          </a:r>
                          <a:r>
                            <a:rPr lang="en-US" altLang="zh-CN" sz="1400" b="1" dirty="0">
                              <a:solidFill>
                                <a:srgbClr val="00B050"/>
                              </a:solidFill>
                              <a:latin typeface="Arial" panose="020B0604020202020204" pitchFamily="34" charset="0"/>
                              <a:cs typeface="Arial" panose="020B0604020202020204" pitchFamily="34" charset="0"/>
                            </a:rPr>
                            <a:t>7.44</a:t>
                          </a:r>
                          <a:endParaRPr lang="zh-CN" altLang="en-US" sz="1400" b="1" dirty="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5127552"/>
                      </a:ext>
                    </a:extLst>
                  </a:tr>
                </a:tbl>
              </a:graphicData>
            </a:graphic>
          </p:graphicFrame>
        </mc:Choice>
        <mc:Fallback xmlns="">
          <p:graphicFrame>
            <p:nvGraphicFramePr>
              <p:cNvPr id="3" name="表格 33">
                <a:extLst>
                  <a:ext uri="{FF2B5EF4-FFF2-40B4-BE49-F238E27FC236}">
                    <a16:creationId xmlns:a16="http://schemas.microsoft.com/office/drawing/2014/main" id="{36D7FB77-0AE2-DF3B-339B-2C010C57D657}"/>
                  </a:ext>
                </a:extLst>
              </p:cNvPr>
              <p:cNvGraphicFramePr>
                <a:graphicFrameLocks noGrp="1"/>
              </p:cNvGraphicFramePr>
              <p:nvPr>
                <p:extLst>
                  <p:ext uri="{D42A27DB-BD31-4B8C-83A1-F6EECF244321}">
                    <p14:modId xmlns:p14="http://schemas.microsoft.com/office/powerpoint/2010/main" val="1056683876"/>
                  </p:ext>
                </p:extLst>
              </p:nvPr>
            </p:nvGraphicFramePr>
            <p:xfrm>
              <a:off x="1077564" y="1087855"/>
              <a:ext cx="6374911" cy="2150682"/>
            </p:xfrm>
            <a:graphic>
              <a:graphicData uri="http://schemas.openxmlformats.org/drawingml/2006/table">
                <a:tbl>
                  <a:tblPr firstRow="1" bandRow="1">
                    <a:tableStyleId>{5940675A-B579-460E-94D1-54222C63F5DA}</a:tableStyleId>
                  </a:tblPr>
                  <a:tblGrid>
                    <a:gridCol w="737639">
                      <a:extLst>
                        <a:ext uri="{9D8B030D-6E8A-4147-A177-3AD203B41FA5}">
                          <a16:colId xmlns:a16="http://schemas.microsoft.com/office/drawing/2014/main" val="853033357"/>
                        </a:ext>
                      </a:extLst>
                    </a:gridCol>
                    <a:gridCol w="455092">
                      <a:extLst>
                        <a:ext uri="{9D8B030D-6E8A-4147-A177-3AD203B41FA5}">
                          <a16:colId xmlns:a16="http://schemas.microsoft.com/office/drawing/2014/main" val="564724866"/>
                        </a:ext>
                      </a:extLst>
                    </a:gridCol>
                    <a:gridCol w="513736">
                      <a:extLst>
                        <a:ext uri="{9D8B030D-6E8A-4147-A177-3AD203B41FA5}">
                          <a16:colId xmlns:a16="http://schemas.microsoft.com/office/drawing/2014/main" val="2634385943"/>
                        </a:ext>
                      </a:extLst>
                    </a:gridCol>
                    <a:gridCol w="492932">
                      <a:extLst>
                        <a:ext uri="{9D8B030D-6E8A-4147-A177-3AD203B41FA5}">
                          <a16:colId xmlns:a16="http://schemas.microsoft.com/office/drawing/2014/main" val="3626837077"/>
                        </a:ext>
                      </a:extLst>
                    </a:gridCol>
                    <a:gridCol w="1397506">
                      <a:extLst>
                        <a:ext uri="{9D8B030D-6E8A-4147-A177-3AD203B41FA5}">
                          <a16:colId xmlns:a16="http://schemas.microsoft.com/office/drawing/2014/main" val="1768852734"/>
                        </a:ext>
                      </a:extLst>
                    </a:gridCol>
                    <a:gridCol w="1192368">
                      <a:extLst>
                        <a:ext uri="{9D8B030D-6E8A-4147-A177-3AD203B41FA5}">
                          <a16:colId xmlns:a16="http://schemas.microsoft.com/office/drawing/2014/main" val="4114189926"/>
                        </a:ext>
                      </a:extLst>
                    </a:gridCol>
                    <a:gridCol w="1585638">
                      <a:extLst>
                        <a:ext uri="{9D8B030D-6E8A-4147-A177-3AD203B41FA5}">
                          <a16:colId xmlns:a16="http://schemas.microsoft.com/office/drawing/2014/main" val="1333833646"/>
                        </a:ext>
                      </a:extLst>
                    </a:gridCol>
                  </a:tblGrid>
                  <a:tr h="304800">
                    <a:tc rowSpan="2">
                      <a:txBody>
                        <a:bodyPr/>
                        <a:lstStyle/>
                        <a:p>
                          <a:pPr algn="ctr"/>
                          <a:r>
                            <a:rPr lang="en-US" altLang="zh-CN" sz="1400" dirty="0"/>
                            <a:t>Models</a:t>
                          </a:r>
                          <a:endParaRPr lang="zh-CN" altLang="en-US" sz="1400" dirty="0">
                            <a:latin typeface="Arial" panose="020B0604020202020204" pitchFamily="34" charset="0"/>
                            <a:cs typeface="Arial" panose="020B0604020202020204" pitchFamily="34" charset="0"/>
                          </a:endParaRPr>
                        </a:p>
                      </a:txBody>
                      <a:tcPr anchor="ctr"/>
                    </a:tc>
                    <a:tc gridSpan="3">
                      <a:txBody>
                        <a:bodyPr/>
                        <a:lstStyle/>
                        <a:p>
                          <a:pPr algn="ctr"/>
                          <a:r>
                            <a:rPr lang="en-US" altLang="zh-CN" sz="1400" dirty="0">
                              <a:latin typeface="Arial" panose="020B0604020202020204" pitchFamily="34" charset="0"/>
                              <a:cs typeface="Arial" panose="020B0604020202020204" pitchFamily="34" charset="0"/>
                            </a:rPr>
                            <a:t>Meta-</a:t>
                          </a:r>
                          <a:r>
                            <a:rPr lang="en-US" altLang="zh-CN" sz="1400" dirty="0" err="1">
                              <a:latin typeface="Arial" panose="020B0604020202020204" pitchFamily="34" charset="0"/>
                              <a:cs typeface="Arial" panose="020B0604020202020204" pitchFamily="34" charset="0"/>
                            </a:rPr>
                            <a:t>cskt</a:t>
                          </a:r>
                          <a:r>
                            <a:rPr lang="en-US" altLang="zh-CN" sz="1400" dirty="0">
                              <a:latin typeface="Arial" panose="020B0604020202020204" pitchFamily="34" charset="0"/>
                              <a:cs typeface="Arial" panose="020B0604020202020204" pitchFamily="34" charset="0"/>
                            </a:rPr>
                            <a:t> Loss</a:t>
                          </a:r>
                        </a:p>
                      </a:txBody>
                      <a:tcPr/>
                    </a:tc>
                    <a:tc hMerge="1">
                      <a:txBody>
                        <a:bodyPr/>
                        <a:lstStyle/>
                        <a:p>
                          <a:pPr algn="ctr"/>
                          <a:endParaRPr lang="en-US" altLang="zh-CN" sz="1400" dirty="0">
                            <a:latin typeface="Arial" panose="020B0604020202020204" pitchFamily="34" charset="0"/>
                            <a:cs typeface="Arial" panose="020B0604020202020204" pitchFamily="34" charset="0"/>
                          </a:endParaRPr>
                        </a:p>
                      </a:txBody>
                      <a:tcPr/>
                    </a:tc>
                    <a:tc hMerge="1">
                      <a:txBody>
                        <a:bodyPr/>
                        <a:lstStyle/>
                        <a:p>
                          <a:pPr algn="ctr"/>
                          <a:endParaRPr lang="en-US" altLang="zh-CN" sz="1400" dirty="0">
                            <a:latin typeface="Arial" panose="020B0604020202020204" pitchFamily="34" charset="0"/>
                            <a:cs typeface="Arial" panose="020B0604020202020204" pitchFamily="34" charset="0"/>
                          </a:endParaRPr>
                        </a:p>
                      </a:txBody>
                      <a:tcPr/>
                    </a:tc>
                    <a:tc gridSpan="2">
                      <a:txBody>
                        <a:bodyPr/>
                        <a:lstStyle/>
                        <a:p>
                          <a:pPr algn="ctr"/>
                          <a:r>
                            <a:rPr lang="en-US" altLang="zh-CN" sz="1400" dirty="0">
                              <a:latin typeface="Arial" panose="020B0604020202020204" pitchFamily="34" charset="0"/>
                              <a:cs typeface="Arial" panose="020B0604020202020204" pitchFamily="34" charset="0"/>
                            </a:rPr>
                            <a:t>Positive Example Mining</a:t>
                          </a:r>
                          <a:endParaRPr lang="zh-CN" altLang="en-US" sz="1400" dirty="0">
                            <a:latin typeface="Arial" panose="020B0604020202020204" pitchFamily="34" charset="0"/>
                            <a:cs typeface="Arial" panose="020B0604020202020204" pitchFamily="34" charset="0"/>
                          </a:endParaRPr>
                        </a:p>
                      </a:txBody>
                      <a:tcPr/>
                    </a:tc>
                    <a:tc hMerge="1">
                      <a:txBody>
                        <a:bodyPr/>
                        <a:lstStyle/>
                        <a:p>
                          <a:endParaRPr lang="zh-CN" altLang="en-US"/>
                        </a:p>
                      </a:txBody>
                      <a:tcPr/>
                    </a:tc>
                    <a:tc rowSpan="2">
                      <a:txBody>
                        <a:bodyPr/>
                        <a:lstStyle/>
                        <a:p>
                          <a:pPr lvl="0" algn="ctr"/>
                          <a:r>
                            <a:rPr lang="en-US" altLang="zh-CN" sz="1400" dirty="0">
                              <a:latin typeface="Arial" panose="020B0604020202020204" pitchFamily="34" charset="0"/>
                              <a:cs typeface="Arial" panose="020B0604020202020204" pitchFamily="34" charset="0"/>
                            </a:rPr>
                            <a:t>NME</a:t>
                          </a:r>
                        </a:p>
                        <a:p>
                          <a:pPr lvl="0" algn="ctr"/>
                          <a:r>
                            <a:rPr lang="en-US" altLang="zh-CN" sz="1400" dirty="0">
                              <a:latin typeface="Arial" panose="020B0604020202020204" pitchFamily="34" charset="0"/>
                              <a:cs typeface="Arial" panose="020B0604020202020204" pitchFamily="34" charset="0"/>
                            </a:rPr>
                            <a:t>Known/Unknown</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65788450"/>
                      </a:ext>
                    </a:extLst>
                  </a:tr>
                  <a:tr h="321882">
                    <a:tc vMerge="1">
                      <a:txBody>
                        <a:bodyPr/>
                        <a:lstStyle/>
                        <a:p>
                          <a:pPr algn="ctr"/>
                          <a:endParaRPr lang="zh-CN" altLang="en-US" sz="1400" dirty="0">
                            <a:latin typeface="Arial" panose="020B0604020202020204" pitchFamily="34" charset="0"/>
                            <a:cs typeface="Arial" panose="020B0604020202020204" pitchFamily="34" charset="0"/>
                          </a:endParaRPr>
                        </a:p>
                      </a:txBody>
                      <a:tcPr/>
                    </a:tc>
                    <a:tc>
                      <a:txBody>
                        <a:bodyPr/>
                        <a:lstStyle/>
                        <a:p>
                          <a:endParaRPr lang="zh-CN"/>
                        </a:p>
                      </a:txBody>
                      <a:tcPr>
                        <a:blipFill>
                          <a:blip r:embed="rId4"/>
                          <a:stretch>
                            <a:fillRect l="-162667" t="-96226" r="-1137333" b="-492453"/>
                          </a:stretch>
                        </a:blipFill>
                      </a:tcPr>
                    </a:tc>
                    <a:tc>
                      <a:txBody>
                        <a:bodyPr/>
                        <a:lstStyle/>
                        <a:p>
                          <a:endParaRPr lang="zh-CN"/>
                        </a:p>
                      </a:txBody>
                      <a:tcPr>
                        <a:blipFill>
                          <a:blip r:embed="rId4"/>
                          <a:stretch>
                            <a:fillRect l="-234524" t="-96226" r="-915476" b="-492453"/>
                          </a:stretch>
                        </a:blipFill>
                      </a:tcPr>
                    </a:tc>
                    <a:tc>
                      <a:txBody>
                        <a:bodyPr/>
                        <a:lstStyle/>
                        <a:p>
                          <a:endParaRPr lang="zh-CN"/>
                        </a:p>
                      </a:txBody>
                      <a:tcPr>
                        <a:blipFill>
                          <a:blip r:embed="rId4"/>
                          <a:stretch>
                            <a:fillRect l="-346914" t="-96226" r="-849383" b="-492453"/>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solidFill>
                                <a:srgbClr val="00B050"/>
                              </a:solidFill>
                              <a:latin typeface="Arial" panose="020B0604020202020204" pitchFamily="34" charset="0"/>
                              <a:cs typeface="Arial" panose="020B0604020202020204" pitchFamily="34" charset="0"/>
                            </a:rPr>
                            <a:t>Exc. negative</a:t>
                          </a:r>
                          <a:endParaRPr lang="zh-CN" altLang="en-US" sz="1400" b="0"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0" dirty="0">
                              <a:solidFill>
                                <a:srgbClr val="00B050"/>
                              </a:solidFill>
                              <a:latin typeface="Arial" panose="020B0604020202020204" pitchFamily="34" charset="0"/>
                              <a:cs typeface="Arial" panose="020B0604020202020204" pitchFamily="34" charset="0"/>
                            </a:rPr>
                            <a:t>Inc. positive</a:t>
                          </a:r>
                          <a:endParaRPr lang="zh-CN" altLang="en-US" sz="1400" b="0" dirty="0">
                            <a:solidFill>
                              <a:srgbClr val="00B050"/>
                            </a:solidFill>
                            <a:latin typeface="Arial" panose="020B0604020202020204" pitchFamily="34" charset="0"/>
                            <a:cs typeface="Arial" panose="020B0604020202020204" pitchFamily="34" charset="0"/>
                          </a:endParaRPr>
                        </a:p>
                      </a:txBody>
                      <a:tcPr/>
                    </a:tc>
                    <a:tc vMerge="1">
                      <a:txBody>
                        <a:bodyPr/>
                        <a:lstStyle/>
                        <a:p>
                          <a:endParaRPr lang="zh-CN" altLang="en-US"/>
                        </a:p>
                      </a:txBody>
                      <a:tcPr/>
                    </a:tc>
                    <a:extLst>
                      <a:ext uri="{0D108BD9-81ED-4DB2-BD59-A6C34878D82A}">
                        <a16:rowId xmlns:a16="http://schemas.microsoft.com/office/drawing/2014/main" val="697440592"/>
                      </a:ext>
                    </a:extLst>
                  </a:tr>
                  <a:tr h="304800">
                    <a:tc>
                      <a:txBody>
                        <a:bodyPr/>
                        <a:lstStyle/>
                        <a:p>
                          <a:pPr algn="ctr"/>
                          <a:r>
                            <a:rPr lang="en-US" altLang="zh-CN" sz="1400" dirty="0">
                              <a:latin typeface="Arial" panose="020B0604020202020204" pitchFamily="34" charset="0"/>
                              <a:cs typeface="Arial" panose="020B0604020202020204" pitchFamily="34" charset="0"/>
                            </a:rPr>
                            <a:t>1</a:t>
                          </a: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350" b="0" i="0" kern="1200">
                              <a:solidFill>
                                <a:schemeClr val="tx1"/>
                              </a:solidFill>
                              <a:effectLst/>
                              <a:latin typeface="+mn-lt"/>
                              <a:ea typeface="+mn-ea"/>
                              <a:cs typeface="+mn-cs"/>
                            </a:rPr>
                            <a:t>✘</a:t>
                          </a:r>
                          <a:endParaRPr lang="zh-CN" altLang="en-US"/>
                        </a:p>
                      </a:txBody>
                      <a:tcPr/>
                    </a:tc>
                    <a:tc>
                      <a:txBody>
                        <a:bodyPr/>
                        <a:lstStyle/>
                        <a:p>
                          <a:r>
                            <a:rPr lang="zh-CN" altLang="en-US" sz="1350" b="0" i="0" kern="1200">
                              <a:solidFill>
                                <a:schemeClr val="tx1"/>
                              </a:solidFill>
                              <a:effectLst/>
                              <a:latin typeface="+mn-lt"/>
                              <a:ea typeface="+mn-ea"/>
                              <a:cs typeface="+mn-cs"/>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50" b="0" i="0" kern="1200" dirty="0">
                              <a:solidFill>
                                <a:schemeClr val="tx1"/>
                              </a:solidFill>
                              <a:effectLst/>
                              <a:latin typeface="+mn-lt"/>
                              <a:ea typeface="+mn-ea"/>
                              <a:cs typeface="+mn-cs"/>
                            </a:rPr>
                            <a:t>✘</a:t>
                          </a:r>
                          <a:endParaRPr lang="zh-CN" altLang="en-US" sz="14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50" b="0" i="0" kern="1200" dirty="0">
                              <a:solidFill>
                                <a:schemeClr val="tx1"/>
                              </a:solidFill>
                              <a:effectLst/>
                              <a:latin typeface="+mn-lt"/>
                              <a:ea typeface="+mn-ea"/>
                              <a:cs typeface="+mn-cs"/>
                            </a:rPr>
                            <a:t>✘</a:t>
                          </a:r>
                          <a:endParaRPr lang="zh-CN" altLang="en-US" sz="14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6.67/10.07</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35150478"/>
                      </a:ext>
                    </a:extLst>
                  </a:tr>
                  <a:tr h="304800">
                    <a:tc>
                      <a:txBody>
                        <a:bodyPr/>
                        <a:lstStyle/>
                        <a:p>
                          <a:pPr algn="ctr"/>
                          <a:r>
                            <a:rPr lang="en-US" altLang="zh-CN" sz="1400" dirty="0">
                              <a:latin typeface="Arial" panose="020B0604020202020204" pitchFamily="34" charset="0"/>
                              <a:cs typeface="Arial" panose="020B0604020202020204" pitchFamily="34" charset="0"/>
                            </a:rPr>
                            <a:t>2</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r>
                            <a:rPr lang="zh-CN" altLang="en-US" sz="1400" b="0" i="0" kern="1200">
                              <a:solidFill>
                                <a:schemeClr val="tx1"/>
                              </a:solidFill>
                              <a:effectLst/>
                              <a:latin typeface="+mn-lt"/>
                              <a:ea typeface="+mn-ea"/>
                              <a:cs typeface="+mn-cs"/>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6.03/9.03</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8662404"/>
                      </a:ext>
                    </a:extLst>
                  </a:tr>
                  <a:tr h="304800">
                    <a:tc>
                      <a:txBody>
                        <a:bodyPr/>
                        <a:lstStyle/>
                        <a:p>
                          <a:pPr algn="ctr"/>
                          <a:r>
                            <a:rPr lang="en-US" altLang="zh-CN" sz="1400" dirty="0">
                              <a:latin typeface="Arial" panose="020B0604020202020204" pitchFamily="34" charset="0"/>
                              <a:cs typeface="Arial" panose="020B0604020202020204" pitchFamily="34" charset="0"/>
                            </a:rPr>
                            <a:t>3</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5.93/8.88</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2165883"/>
                      </a:ext>
                    </a:extLst>
                  </a:tr>
                  <a:tr h="304800">
                    <a:tc>
                      <a:txBody>
                        <a:bodyPr/>
                        <a:lstStyle/>
                        <a:p>
                          <a:pPr algn="ctr"/>
                          <a:r>
                            <a:rPr lang="en-US" altLang="zh-CN" sz="1400" dirty="0">
                              <a:latin typeface="Arial" panose="020B0604020202020204" pitchFamily="34" charset="0"/>
                              <a:cs typeface="Arial" panose="020B0604020202020204" pitchFamily="34" charset="0"/>
                            </a:rPr>
                            <a:t>4</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r>
                            <a:rPr lang="zh-CN" altLang="en-US" sz="1400">
                              <a:latin typeface="Arial" panose="020B0604020202020204" pitchFamily="34" charset="0"/>
                              <a:cs typeface="Arial" panose="020B0604020202020204" pitchFamily="34" charset="0"/>
                            </a:rPr>
                            <a:t>✔</a:t>
                          </a:r>
                          <a:endParaRPr lang="zh-CN" alt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0" i="0" kern="1200" dirty="0">
                              <a:solidFill>
                                <a:schemeClr val="tx1"/>
                              </a:solidFill>
                              <a:effectLst/>
                              <a:latin typeface="+mn-lt"/>
                              <a:ea typeface="+mn-ea"/>
                              <a:cs typeface="+mn-cs"/>
                            </a:rPr>
                            <a:t>✘</a:t>
                          </a:r>
                          <a:endParaRPr lang="zh-CN" altLang="en-US" sz="1600" b="1" dirty="0">
                            <a:solidFill>
                              <a:srgbClr val="00B050"/>
                            </a:solidFill>
                            <a:latin typeface="Arial" panose="020B0604020202020204" pitchFamily="34" charset="0"/>
                            <a:cs typeface="Arial" panose="020B0604020202020204" pitchFamily="34" charset="0"/>
                          </a:endParaRPr>
                        </a:p>
                      </a:txBody>
                      <a:tcPr/>
                    </a:tc>
                    <a:tc>
                      <a:txBody>
                        <a:bodyPr/>
                        <a:lstStyle/>
                        <a:p>
                          <a:pPr lvl="0" algn="ctr"/>
                          <a:r>
                            <a:rPr lang="en-US" altLang="zh-CN" sz="1400" dirty="0">
                              <a:latin typeface="Arial" panose="020B0604020202020204" pitchFamily="34" charset="0"/>
                              <a:cs typeface="Arial" panose="020B0604020202020204" pitchFamily="34" charset="0"/>
                            </a:rPr>
                            <a:t>5.89/8.84</a:t>
                          </a:r>
                          <a:endParaRPr lang="zh-CN" alt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56289918"/>
                      </a:ext>
                    </a:extLst>
                  </a:tr>
                  <a:tr h="304800">
                    <a:tc>
                      <a:txBody>
                        <a:bodyPr/>
                        <a:lstStyle/>
                        <a:p>
                          <a:pPr algn="ctr"/>
                          <a:r>
                            <a:rPr lang="en-US" altLang="zh-CN" sz="1400" dirty="0">
                              <a:latin typeface="Arial" panose="020B0604020202020204" pitchFamily="34" charset="0"/>
                              <a:cs typeface="Arial" panose="020B0604020202020204" pitchFamily="34" charset="0"/>
                            </a:rPr>
                            <a:t>Ours</a:t>
                          </a:r>
                          <a:endParaRPr lang="zh-CN" alt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r>
                            <a:rPr lang="zh-CN" altLang="en-US" sz="1400" dirty="0">
                              <a:latin typeface="Arial" panose="020B0604020202020204" pitchFamily="34" charset="0"/>
                              <a:cs typeface="Arial" panose="020B0604020202020204" pitchFamily="34" charset="0"/>
                            </a:rPr>
                            <a:t>✔</a:t>
                          </a:r>
                          <a:endParaRPr lang="zh-CN" altLang="en-US" dirty="0"/>
                        </a:p>
                      </a:txBody>
                      <a:tcPr/>
                    </a:tc>
                    <a:tc>
                      <a:txBody>
                        <a:bodyPr/>
                        <a:lstStyle/>
                        <a:p>
                          <a:r>
                            <a:rPr lang="zh-CN" altLang="en-US" sz="1400" dirty="0">
                              <a:latin typeface="Arial" panose="020B0604020202020204" pitchFamily="34" charset="0"/>
                              <a:cs typeface="Arial" panose="020B0604020202020204" pitchFamily="34" charset="0"/>
                            </a:rPr>
                            <a:t>✔</a:t>
                          </a:r>
                          <a:endParaRPr lang="zh-CN" alt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txBody>
                      <a:tcPr/>
                    </a:tc>
                    <a:tc>
                      <a:txBody>
                        <a:bodyPr/>
                        <a:lstStyle/>
                        <a:p>
                          <a:pPr lvl="0" algn="ctr"/>
                          <a:r>
                            <a:rPr lang="en-US" altLang="zh-CN" sz="1400" b="1" dirty="0">
                              <a:solidFill>
                                <a:srgbClr val="00B050"/>
                              </a:solidFill>
                              <a:latin typeface="Arial" panose="020B0604020202020204" pitchFamily="34" charset="0"/>
                              <a:cs typeface="Arial" panose="020B0604020202020204" pitchFamily="34" charset="0"/>
                            </a:rPr>
                            <a:t>5.61</a:t>
                          </a:r>
                          <a:r>
                            <a:rPr lang="en-US" altLang="zh-CN" sz="1400" dirty="0">
                              <a:latin typeface="Arial" panose="020B0604020202020204" pitchFamily="34" charset="0"/>
                              <a:cs typeface="Arial" panose="020B0604020202020204" pitchFamily="34" charset="0"/>
                            </a:rPr>
                            <a:t>/</a:t>
                          </a:r>
                          <a:r>
                            <a:rPr lang="en-US" altLang="zh-CN" sz="1400" b="1" dirty="0">
                              <a:solidFill>
                                <a:srgbClr val="00B050"/>
                              </a:solidFill>
                              <a:latin typeface="Arial" panose="020B0604020202020204" pitchFamily="34" charset="0"/>
                              <a:cs typeface="Arial" panose="020B0604020202020204" pitchFamily="34" charset="0"/>
                            </a:rPr>
                            <a:t>7.44</a:t>
                          </a:r>
                          <a:endParaRPr lang="zh-CN" altLang="en-US" sz="1400" b="1" dirty="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15127552"/>
                      </a:ext>
                    </a:extLst>
                  </a:tr>
                </a:tbl>
              </a:graphicData>
            </a:graphic>
          </p:graphicFrame>
        </mc:Fallback>
      </mc:AlternateContent>
      <p:sp>
        <p:nvSpPr>
          <p:cNvPr id="12" name="矩形 11">
            <a:extLst>
              <a:ext uri="{FF2B5EF4-FFF2-40B4-BE49-F238E27FC236}">
                <a16:creationId xmlns:a16="http://schemas.microsoft.com/office/drawing/2014/main" id="{7832BD68-4C8F-6481-BFFD-8912BB27CEC1}"/>
              </a:ext>
            </a:extLst>
          </p:cNvPr>
          <p:cNvSpPr/>
          <p:nvPr/>
        </p:nvSpPr>
        <p:spPr>
          <a:xfrm>
            <a:off x="5013643" y="3335302"/>
            <a:ext cx="890866" cy="8849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4" name="矩形 13">
            <a:extLst>
              <a:ext uri="{FF2B5EF4-FFF2-40B4-BE49-F238E27FC236}">
                <a16:creationId xmlns:a16="http://schemas.microsoft.com/office/drawing/2014/main" id="{90ADCCC1-4E70-2DEF-6059-3A04641F3A34}"/>
              </a:ext>
            </a:extLst>
          </p:cNvPr>
          <p:cNvSpPr/>
          <p:nvPr/>
        </p:nvSpPr>
        <p:spPr>
          <a:xfrm>
            <a:off x="1032522" y="2902563"/>
            <a:ext cx="6473036" cy="3359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15192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C8CFD9-B271-861B-1D36-8E6A64A38D57}"/>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F38573A9-1BBD-9590-53B1-544135B9A63E}"/>
              </a:ext>
            </a:extLst>
          </p:cNvPr>
          <p:cNvSpPr>
            <a:spLocks noGrp="1"/>
          </p:cNvSpPr>
          <p:nvPr>
            <p:ph idx="1"/>
          </p:nvPr>
        </p:nvSpPr>
        <p:spPr>
          <a:xfrm>
            <a:off x="628650" y="1369219"/>
            <a:ext cx="7886700" cy="3128440"/>
          </a:xfrm>
        </p:spPr>
        <p:txBody>
          <a:bodyPr>
            <a:normAutofit/>
          </a:bodyPr>
          <a:lstStyle/>
          <a:p>
            <a:pPr>
              <a:spcAft>
                <a:spcPts val="600"/>
              </a:spcAft>
            </a:pPr>
            <a:r>
              <a:rPr lang="en-US" altLang="zh-CN" sz="1800" dirty="0">
                <a:solidFill>
                  <a:srgbClr val="00B050"/>
                </a:solidFill>
              </a:rPr>
              <a:t>Knowledge sharing </a:t>
            </a:r>
            <a:r>
              <a:rPr lang="en-US" altLang="zh-CN" sz="1800" dirty="0"/>
              <a:t>among animals motivates </a:t>
            </a:r>
            <a:r>
              <a:rPr lang="en-US" altLang="zh-CN" sz="1800" dirty="0">
                <a:solidFill>
                  <a:srgbClr val="00B050"/>
                </a:solidFill>
              </a:rPr>
              <a:t>Meta-CSKT</a:t>
            </a:r>
            <a:r>
              <a:rPr lang="en-US" altLang="zh-CN" sz="1800" dirty="0"/>
              <a:t>, </a:t>
            </a:r>
            <a:r>
              <a:rPr lang="en-US" altLang="zh-CN" sz="1800" dirty="0">
                <a:solidFill>
                  <a:srgbClr val="00B050"/>
                </a:solidFill>
              </a:rPr>
              <a:t>the</a:t>
            </a:r>
            <a:r>
              <a:rPr lang="en-US" altLang="zh-CN" sz="1800" dirty="0"/>
              <a:t> </a:t>
            </a:r>
            <a:r>
              <a:rPr lang="en-US" altLang="zh-CN" sz="1800" dirty="0">
                <a:solidFill>
                  <a:srgbClr val="00B050"/>
                </a:solidFill>
              </a:rPr>
              <a:t>first</a:t>
            </a:r>
            <a:r>
              <a:rPr lang="en-US" altLang="zh-CN" sz="1800" dirty="0"/>
              <a:t> to leverage bi-directional cross-species knowledge transfer for </a:t>
            </a:r>
            <a:r>
              <a:rPr lang="en-US" altLang="zh-CN" sz="1800" dirty="0">
                <a:solidFill>
                  <a:srgbClr val="00B050"/>
                </a:solidFill>
              </a:rPr>
              <a:t>data-scarce animal face alignment</a:t>
            </a:r>
          </a:p>
          <a:p>
            <a:pPr>
              <a:spcAft>
                <a:spcPts val="600"/>
              </a:spcAft>
            </a:pPr>
            <a:r>
              <a:rPr lang="en-US" altLang="zh-CN" sz="1800" dirty="0"/>
              <a:t>We propose </a:t>
            </a:r>
            <a:r>
              <a:rPr lang="en-US" altLang="zh-CN" sz="1800" dirty="0">
                <a:solidFill>
                  <a:srgbClr val="00B050"/>
                </a:solidFill>
              </a:rPr>
              <a:t>positive example mining </a:t>
            </a:r>
            <a:r>
              <a:rPr lang="en-US" altLang="zh-CN" sz="1800" dirty="0"/>
              <a:t>to effectively utilize unlabeled data: </a:t>
            </a:r>
            <a:r>
              <a:rPr lang="en-US" altLang="zh-CN" sz="1800" dirty="0">
                <a:solidFill>
                  <a:srgbClr val="00B050"/>
                </a:solidFill>
              </a:rPr>
              <a:t>augment</a:t>
            </a:r>
            <a:r>
              <a:rPr lang="en-US" altLang="zh-CN" sz="1800" dirty="0"/>
              <a:t> labeled data and </a:t>
            </a:r>
            <a:r>
              <a:rPr lang="en-US" altLang="zh-CN" sz="1800" dirty="0">
                <a:solidFill>
                  <a:srgbClr val="00B050"/>
                </a:solidFill>
              </a:rPr>
              <a:t>purify</a:t>
            </a:r>
            <a:r>
              <a:rPr lang="en-US" altLang="zh-CN" sz="1800" dirty="0"/>
              <a:t> unlabeled data</a:t>
            </a:r>
          </a:p>
          <a:p>
            <a:pPr>
              <a:spcAft>
                <a:spcPts val="600"/>
              </a:spcAft>
            </a:pPr>
            <a:r>
              <a:rPr lang="en-US" altLang="zh-CN" sz="1800" dirty="0">
                <a:solidFill>
                  <a:srgbClr val="00B050"/>
                </a:solidFill>
              </a:rPr>
              <a:t>Extensive</a:t>
            </a:r>
            <a:r>
              <a:rPr lang="en-US" altLang="zh-CN" sz="1800" dirty="0"/>
              <a:t> </a:t>
            </a:r>
            <a:r>
              <a:rPr lang="en-US" altLang="zh-CN" sz="1800" dirty="0">
                <a:solidFill>
                  <a:srgbClr val="00B050"/>
                </a:solidFill>
              </a:rPr>
              <a:t>experiments</a:t>
            </a:r>
            <a:r>
              <a:rPr lang="en-US" altLang="zh-CN" sz="1800" dirty="0"/>
              <a:t> on three datasets demonstrate the superiority of our method for animal face alignment by using only </a:t>
            </a:r>
            <a:r>
              <a:rPr lang="en-US" altLang="zh-CN" sz="1800" dirty="0">
                <a:solidFill>
                  <a:srgbClr val="00B050"/>
                </a:solidFill>
              </a:rPr>
              <a:t>a few labeled</a:t>
            </a:r>
            <a:r>
              <a:rPr lang="en-US" altLang="zh-CN" sz="1800" dirty="0"/>
              <a:t> images</a:t>
            </a:r>
          </a:p>
        </p:txBody>
      </p:sp>
    </p:spTree>
    <p:extLst>
      <p:ext uri="{BB962C8B-B14F-4D97-AF65-F5344CB8AC3E}">
        <p14:creationId xmlns:p14="http://schemas.microsoft.com/office/powerpoint/2010/main" val="25027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R 代码&#10;&#10;描述已自动生成">
            <a:extLst>
              <a:ext uri="{FF2B5EF4-FFF2-40B4-BE49-F238E27FC236}">
                <a16:creationId xmlns:a16="http://schemas.microsoft.com/office/drawing/2014/main" id="{E4695B79-C6B2-A395-3AB8-939DE0636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200" y="1393200"/>
            <a:ext cx="1670400" cy="1670400"/>
          </a:xfrm>
          <a:prstGeom prst="rect">
            <a:avLst/>
          </a:prstGeom>
        </p:spPr>
      </p:pic>
      <p:sp>
        <p:nvSpPr>
          <p:cNvPr id="2" name="标题 1">
            <a:extLst>
              <a:ext uri="{FF2B5EF4-FFF2-40B4-BE49-F238E27FC236}">
                <a16:creationId xmlns:a16="http://schemas.microsoft.com/office/drawing/2014/main" id="{1F1E4F78-F861-7809-B7BD-5CBFAA8CF432}"/>
              </a:ext>
            </a:extLst>
          </p:cNvPr>
          <p:cNvSpPr>
            <a:spLocks noGrp="1"/>
          </p:cNvSpPr>
          <p:nvPr>
            <p:ph type="title"/>
          </p:nvPr>
        </p:nvSpPr>
        <p:spPr>
          <a:xfrm>
            <a:off x="1557125" y="788102"/>
            <a:ext cx="6742813" cy="674938"/>
          </a:xfrm>
        </p:spPr>
        <p:txBody>
          <a:bodyPr>
            <a:normAutofit/>
          </a:bodyPr>
          <a:lstStyle/>
          <a:p>
            <a:r>
              <a:rPr lang="en-US" altLang="zh-CN" sz="1400" dirty="0"/>
              <a:t>Please refer to our paper and the project page for more details and analyses:</a:t>
            </a:r>
            <a:br>
              <a:rPr lang="en-US" altLang="zh-CN" sz="1400" dirty="0"/>
            </a:br>
            <a:r>
              <a:rPr lang="en-US" altLang="zh-CN" sz="1400" dirty="0">
                <a:hlinkClick r:id="rId4"/>
              </a:rPr>
              <a:t>https://www.danzeng.org/about/</a:t>
            </a:r>
            <a:r>
              <a:rPr lang="en-US" altLang="zh-CN" sz="1400" dirty="0"/>
              <a:t> , </a:t>
            </a:r>
            <a:r>
              <a:rPr lang="en-US" altLang="zh-CN" sz="1400" dirty="0">
                <a:hlinkClick r:id="rId5"/>
              </a:rPr>
              <a:t>https://github.com/danzeng1990/Meta-CSKT</a:t>
            </a:r>
            <a:r>
              <a:rPr lang="en-US" altLang="zh-CN" sz="1400" dirty="0"/>
              <a:t> </a:t>
            </a:r>
            <a:endParaRPr lang="zh-CN" altLang="en-US" sz="1400" dirty="0"/>
          </a:p>
        </p:txBody>
      </p:sp>
      <p:pic>
        <p:nvPicPr>
          <p:cNvPr id="8" name="图片 7" descr="QR 代码&#10;&#10;描述已自动生成">
            <a:extLst>
              <a:ext uri="{FF2B5EF4-FFF2-40B4-BE49-F238E27FC236}">
                <a16:creationId xmlns:a16="http://schemas.microsoft.com/office/drawing/2014/main" id="{5E5F07B3-227B-1FBF-6F84-10D0CF247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7570" y="1392701"/>
            <a:ext cx="1669970" cy="1669970"/>
          </a:xfrm>
          <a:prstGeom prst="rect">
            <a:avLst/>
          </a:prstGeom>
        </p:spPr>
      </p:pic>
      <p:sp>
        <p:nvSpPr>
          <p:cNvPr id="9" name="文本框 8">
            <a:extLst>
              <a:ext uri="{FF2B5EF4-FFF2-40B4-BE49-F238E27FC236}">
                <a16:creationId xmlns:a16="http://schemas.microsoft.com/office/drawing/2014/main" id="{1E4E8BB2-5D65-00FB-93A2-0E995D45B0AD}"/>
              </a:ext>
            </a:extLst>
          </p:cNvPr>
          <p:cNvSpPr txBox="1"/>
          <p:nvPr/>
        </p:nvSpPr>
        <p:spPr>
          <a:xfrm>
            <a:off x="3110694" y="2922253"/>
            <a:ext cx="1369866" cy="276999"/>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Paper</a:t>
            </a:r>
            <a:endParaRPr lang="zh-CN" altLang="en-US" sz="12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050A0F77-45A6-F087-949D-F52D6548FAEE}"/>
              </a:ext>
            </a:extLst>
          </p:cNvPr>
          <p:cNvSpPr txBox="1"/>
          <p:nvPr/>
        </p:nvSpPr>
        <p:spPr>
          <a:xfrm>
            <a:off x="4663442" y="2922253"/>
            <a:ext cx="1413803" cy="276999"/>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Project page</a:t>
            </a:r>
            <a:endParaRPr lang="zh-CN" altLang="en-US" sz="12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8E8C4A09-8493-FB6D-4E42-2C3F5CD490E1}"/>
              </a:ext>
            </a:extLst>
          </p:cNvPr>
          <p:cNvSpPr txBox="1"/>
          <p:nvPr/>
        </p:nvSpPr>
        <p:spPr>
          <a:xfrm>
            <a:off x="2937570" y="3425484"/>
            <a:ext cx="3254938" cy="461665"/>
          </a:xfrm>
          <a:prstGeom prst="rect">
            <a:avLst/>
          </a:prstGeom>
          <a:noFill/>
        </p:spPr>
        <p:txBody>
          <a:bodyPr wrap="square" rtlCol="0">
            <a:spAutoFit/>
          </a:bodyPr>
          <a:lstStyle/>
          <a:p>
            <a:pPr algn="ctr"/>
            <a:r>
              <a:rPr lang="en-US" altLang="zh-CN" sz="2400" b="1" dirty="0">
                <a:solidFill>
                  <a:srgbClr val="00B050"/>
                </a:solidFill>
                <a:latin typeface="Arial" panose="020B0604020202020204" pitchFamily="34" charset="0"/>
                <a:cs typeface="Arial" panose="020B0604020202020204" pitchFamily="34" charset="0"/>
              </a:rPr>
              <a:t>Thanks for attention</a:t>
            </a:r>
            <a:endParaRPr lang="zh-CN" altLang="en-US" sz="2400" b="1" dirty="0">
              <a:solidFill>
                <a:srgbClr val="00B050"/>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9CFFE35E-6821-4A0A-0AC6-F73DA762B497}"/>
              </a:ext>
            </a:extLst>
          </p:cNvPr>
          <p:cNvSpPr txBox="1"/>
          <p:nvPr/>
        </p:nvSpPr>
        <p:spPr>
          <a:xfrm>
            <a:off x="3110693" y="4016326"/>
            <a:ext cx="3254938" cy="338554"/>
          </a:xfrm>
          <a:prstGeom prst="rect">
            <a:avLst/>
          </a:prstGeom>
          <a:noFill/>
        </p:spPr>
        <p:txBody>
          <a:bodyPr wrap="square" rtlCol="0">
            <a:spAutoFit/>
          </a:bodyPr>
          <a:lstStyle/>
          <a:p>
            <a:r>
              <a:rPr lang="en-US" altLang="zh-CN" sz="1600" dirty="0">
                <a:latin typeface="Arial" panose="020B0604020202020204" pitchFamily="34" charset="0"/>
                <a:cs typeface="Arial" panose="020B0604020202020204" pitchFamily="34" charset="0"/>
              </a:rPr>
              <a:t>Contact: zengd@sustech.edu.cn</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83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ss mark and check mark Royalty Free Vector Image">
            <a:extLst>
              <a:ext uri="{FF2B5EF4-FFF2-40B4-BE49-F238E27FC236}">
                <a16:creationId xmlns:a16="http://schemas.microsoft.com/office/drawing/2014/main" id="{500AC976-FDE5-57C4-78FB-7985BDEA15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9" t="17421" r="57945" b="27942"/>
          <a:stretch/>
        </p:blipFill>
        <p:spPr bwMode="auto">
          <a:xfrm>
            <a:off x="1962687" y="3132469"/>
            <a:ext cx="666902" cy="723971"/>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6132E000-F376-F45D-F8AD-A037AD68A8A4}"/>
              </a:ext>
            </a:extLst>
          </p:cNvPr>
          <p:cNvPicPr>
            <a:picLocks noChangeAspect="1"/>
          </p:cNvPicPr>
          <p:nvPr/>
        </p:nvPicPr>
        <p:blipFill>
          <a:blip r:embed="rId4"/>
          <a:stretch>
            <a:fillRect/>
          </a:stretch>
        </p:blipFill>
        <p:spPr>
          <a:xfrm>
            <a:off x="5956564" y="882847"/>
            <a:ext cx="1390770" cy="1390770"/>
          </a:xfrm>
          <a:prstGeom prst="rect">
            <a:avLst/>
          </a:prstGeom>
        </p:spPr>
      </p:pic>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p:txBody>
          <a:bodyPr/>
          <a:lstStyle/>
          <a:p>
            <a:r>
              <a:rPr lang="en-US" altLang="zh-CN" dirty="0">
                <a:solidFill>
                  <a:srgbClr val="00B050"/>
                </a:solidFill>
              </a:rPr>
              <a:t>Large</a:t>
            </a:r>
            <a:r>
              <a:rPr lang="en-US" altLang="zh-CN" dirty="0"/>
              <a:t> intra- and inter- species </a:t>
            </a:r>
            <a:r>
              <a:rPr lang="en-US" altLang="zh-CN" dirty="0">
                <a:solidFill>
                  <a:srgbClr val="00B050"/>
                </a:solidFill>
              </a:rPr>
              <a:t>variations</a:t>
            </a:r>
          </a:p>
          <a:p>
            <a:r>
              <a:rPr lang="en-US" altLang="zh-CN" dirty="0">
                <a:solidFill>
                  <a:srgbClr val="00B050"/>
                </a:solidFill>
              </a:rPr>
              <a:t>Lack</a:t>
            </a:r>
            <a:r>
              <a:rPr lang="en-US" altLang="zh-CN" dirty="0"/>
              <a:t> large-scale </a:t>
            </a:r>
            <a:r>
              <a:rPr lang="en-US" altLang="zh-CN" dirty="0">
                <a:solidFill>
                  <a:srgbClr val="00B050"/>
                </a:solidFill>
              </a:rPr>
              <a:t>annotated</a:t>
            </a:r>
            <a:r>
              <a:rPr lang="en-US" altLang="zh-CN" dirty="0"/>
              <a:t> data!!</a:t>
            </a:r>
          </a:p>
          <a:p>
            <a:pPr marL="0" indent="0">
              <a:buNone/>
            </a:pPr>
            <a:endParaRPr lang="en-US" altLang="zh-CN" dirty="0"/>
          </a:p>
          <a:p>
            <a:pPr marL="0" indent="0">
              <a:buNone/>
            </a:pPr>
            <a:endParaRPr lang="en-US" altLang="zh-CN" dirty="0"/>
          </a:p>
          <a:p>
            <a:pPr marL="0" indent="0">
              <a:buNone/>
            </a:pPr>
            <a:endParaRPr lang="en-US" altLang="zh-CN" dirty="0"/>
          </a:p>
          <a:p>
            <a:pPr marL="0" indent="0">
              <a:spcAft>
                <a:spcPts val="1800"/>
              </a:spcAft>
              <a:buNone/>
            </a:pPr>
            <a:endParaRPr lang="en-US" altLang="zh-CN" dirty="0"/>
          </a:p>
          <a:p>
            <a:r>
              <a:rPr lang="en-US" altLang="zh-CN" dirty="0"/>
              <a:t>Our focus: </a:t>
            </a:r>
            <a:r>
              <a:rPr lang="en-US" altLang="zh-CN" b="1" dirty="0">
                <a:solidFill>
                  <a:srgbClr val="00B050"/>
                </a:solidFill>
              </a:rPr>
              <a:t>data-scarce</a:t>
            </a:r>
            <a:r>
              <a:rPr lang="en-US" altLang="zh-CN" dirty="0"/>
              <a:t> animal face alignment</a:t>
            </a:r>
          </a:p>
        </p:txBody>
      </p:sp>
      <p:pic>
        <p:nvPicPr>
          <p:cNvPr id="9" name="图片 8">
            <a:extLst>
              <a:ext uri="{FF2B5EF4-FFF2-40B4-BE49-F238E27FC236}">
                <a16:creationId xmlns:a16="http://schemas.microsoft.com/office/drawing/2014/main" id="{29E1429C-4480-3635-883A-0EACFE370D61}"/>
              </a:ext>
            </a:extLst>
          </p:cNvPr>
          <p:cNvPicPr>
            <a:picLocks noChangeAspect="1"/>
          </p:cNvPicPr>
          <p:nvPr/>
        </p:nvPicPr>
        <p:blipFill>
          <a:blip r:embed="rId5"/>
          <a:stretch>
            <a:fillRect/>
          </a:stretch>
        </p:blipFill>
        <p:spPr>
          <a:xfrm>
            <a:off x="7230671" y="882847"/>
            <a:ext cx="1390770" cy="1390770"/>
          </a:xfrm>
          <a:prstGeom prst="rect">
            <a:avLst/>
          </a:prstGeom>
        </p:spPr>
      </p:pic>
      <p:pic>
        <p:nvPicPr>
          <p:cNvPr id="11" name="图片 10">
            <a:extLst>
              <a:ext uri="{FF2B5EF4-FFF2-40B4-BE49-F238E27FC236}">
                <a16:creationId xmlns:a16="http://schemas.microsoft.com/office/drawing/2014/main" id="{73DCA096-799D-3FF5-FACE-642499860FD5}"/>
              </a:ext>
            </a:extLst>
          </p:cNvPr>
          <p:cNvPicPr>
            <a:picLocks noChangeAspect="1"/>
          </p:cNvPicPr>
          <p:nvPr/>
        </p:nvPicPr>
        <p:blipFill>
          <a:blip r:embed="rId6"/>
          <a:stretch>
            <a:fillRect/>
          </a:stretch>
        </p:blipFill>
        <p:spPr>
          <a:xfrm>
            <a:off x="5713563" y="1985092"/>
            <a:ext cx="1390770" cy="1390770"/>
          </a:xfrm>
          <a:prstGeom prst="rect">
            <a:avLst/>
          </a:prstGeom>
        </p:spPr>
      </p:pic>
      <p:pic>
        <p:nvPicPr>
          <p:cNvPr id="23" name="图片 22">
            <a:extLst>
              <a:ext uri="{FF2B5EF4-FFF2-40B4-BE49-F238E27FC236}">
                <a16:creationId xmlns:a16="http://schemas.microsoft.com/office/drawing/2014/main" id="{87B94C92-B50A-E4AB-C50B-28C1844E9ACE}"/>
              </a:ext>
            </a:extLst>
          </p:cNvPr>
          <p:cNvPicPr>
            <a:picLocks noChangeAspect="1"/>
          </p:cNvPicPr>
          <p:nvPr/>
        </p:nvPicPr>
        <p:blipFill>
          <a:blip r:embed="rId7"/>
          <a:stretch>
            <a:fillRect/>
          </a:stretch>
        </p:blipFill>
        <p:spPr>
          <a:xfrm>
            <a:off x="7617621" y="1976649"/>
            <a:ext cx="1390770" cy="1390770"/>
          </a:xfrm>
          <a:prstGeom prst="rect">
            <a:avLst/>
          </a:prstGeom>
        </p:spPr>
      </p:pic>
      <p:pic>
        <p:nvPicPr>
          <p:cNvPr id="17" name="图片 16">
            <a:extLst>
              <a:ext uri="{FF2B5EF4-FFF2-40B4-BE49-F238E27FC236}">
                <a16:creationId xmlns:a16="http://schemas.microsoft.com/office/drawing/2014/main" id="{0ACAB2BE-5CF2-88E7-6871-E05E0C0F425E}"/>
              </a:ext>
            </a:extLst>
          </p:cNvPr>
          <p:cNvPicPr>
            <a:picLocks noChangeAspect="1"/>
          </p:cNvPicPr>
          <p:nvPr/>
        </p:nvPicPr>
        <p:blipFill>
          <a:blip r:embed="rId8"/>
          <a:stretch>
            <a:fillRect/>
          </a:stretch>
        </p:blipFill>
        <p:spPr>
          <a:xfrm>
            <a:off x="6559786" y="1751562"/>
            <a:ext cx="1390770" cy="1390770"/>
          </a:xfrm>
          <a:prstGeom prst="rect">
            <a:avLst/>
          </a:prstGeom>
        </p:spPr>
      </p:pic>
      <p:pic>
        <p:nvPicPr>
          <p:cNvPr id="7" name="图片 6">
            <a:extLst>
              <a:ext uri="{FF2B5EF4-FFF2-40B4-BE49-F238E27FC236}">
                <a16:creationId xmlns:a16="http://schemas.microsoft.com/office/drawing/2014/main" id="{09009D28-7D1D-5515-79EB-BDA688C28C3F}"/>
              </a:ext>
            </a:extLst>
          </p:cNvPr>
          <p:cNvPicPr>
            <a:picLocks noChangeAspect="1"/>
          </p:cNvPicPr>
          <p:nvPr/>
        </p:nvPicPr>
        <p:blipFill>
          <a:blip r:embed="rId9"/>
          <a:stretch>
            <a:fillRect/>
          </a:stretch>
        </p:blipFill>
        <p:spPr>
          <a:xfrm>
            <a:off x="6559786" y="2999385"/>
            <a:ext cx="1390770" cy="1390770"/>
          </a:xfrm>
          <a:prstGeom prst="rect">
            <a:avLst/>
          </a:prstGeom>
        </p:spPr>
      </p:pic>
      <p:sp>
        <p:nvSpPr>
          <p:cNvPr id="28" name="文本框 27">
            <a:extLst>
              <a:ext uri="{FF2B5EF4-FFF2-40B4-BE49-F238E27FC236}">
                <a16:creationId xmlns:a16="http://schemas.microsoft.com/office/drawing/2014/main" id="{298A3181-31D5-7780-75C2-E523EB80282F}"/>
              </a:ext>
            </a:extLst>
          </p:cNvPr>
          <p:cNvSpPr txBox="1"/>
          <p:nvPr/>
        </p:nvSpPr>
        <p:spPr>
          <a:xfrm>
            <a:off x="1058075" y="2273617"/>
            <a:ext cx="1390770" cy="1200329"/>
          </a:xfrm>
          <a:prstGeom prst="rect">
            <a:avLst/>
          </a:prstGeom>
          <a:noFill/>
          <a:ln>
            <a:solidFill>
              <a:srgbClr val="0E0E0E"/>
            </a:solidFill>
          </a:ln>
        </p:spPr>
        <p:txBody>
          <a:bodyPr wrap="square" rtlCol="0">
            <a:spAutoFit/>
          </a:bodyPr>
          <a:lstStyle/>
          <a:p>
            <a:pPr marL="285750" indent="-285750">
              <a:buFont typeface="Arial" panose="020B0604020202020204" pitchFamily="34" charset="0"/>
              <a:buChar char="•"/>
            </a:pPr>
            <a:r>
              <a:rPr lang="en-US" altLang="zh-CN" dirty="0"/>
              <a:t>300W</a:t>
            </a:r>
          </a:p>
          <a:p>
            <a:pPr marL="285750" indent="-285750">
              <a:buFont typeface="Arial" panose="020B0604020202020204" pitchFamily="34" charset="0"/>
              <a:buChar char="•"/>
            </a:pPr>
            <a:r>
              <a:rPr lang="en-US" altLang="zh-CN" dirty="0"/>
              <a:t>AFLW</a:t>
            </a:r>
          </a:p>
          <a:p>
            <a:pPr marL="285750" indent="-285750">
              <a:buFont typeface="Arial" panose="020B0604020202020204" pitchFamily="34" charset="0"/>
              <a:buChar char="•"/>
            </a:pPr>
            <a:r>
              <a:rPr lang="en-US" altLang="zh-CN" dirty="0" err="1"/>
              <a:t>Menpo</a:t>
            </a:r>
            <a:endParaRPr lang="en-US" altLang="zh-CN" dirty="0"/>
          </a:p>
          <a:p>
            <a:pPr marL="285750" indent="-285750">
              <a:buFont typeface="Arial" panose="020B0604020202020204" pitchFamily="34" charset="0"/>
              <a:buChar char="•"/>
            </a:pPr>
            <a:r>
              <a:rPr lang="en-US" altLang="zh-CN" dirty="0"/>
              <a:t>…</a:t>
            </a:r>
            <a:endParaRPr lang="zh-CN" altLang="en-US" dirty="0"/>
          </a:p>
        </p:txBody>
      </p:sp>
      <p:pic>
        <p:nvPicPr>
          <p:cNvPr id="29" name="Picture 2" descr="Cross mark and check mark Royalty Free Vector Image">
            <a:extLst>
              <a:ext uri="{FF2B5EF4-FFF2-40B4-BE49-F238E27FC236}">
                <a16:creationId xmlns:a16="http://schemas.microsoft.com/office/drawing/2014/main" id="{FC832829-88BC-F5C8-06FC-AA59EACDDF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99" t="17421" r="1247" b="27942"/>
          <a:stretch/>
        </p:blipFill>
        <p:spPr bwMode="auto">
          <a:xfrm>
            <a:off x="4305404" y="2438088"/>
            <a:ext cx="729663" cy="704244"/>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a:extLst>
              <a:ext uri="{FF2B5EF4-FFF2-40B4-BE49-F238E27FC236}">
                <a16:creationId xmlns:a16="http://schemas.microsoft.com/office/drawing/2014/main" id="{90095CC6-7B26-42FD-0DE9-C28260518992}"/>
              </a:ext>
            </a:extLst>
          </p:cNvPr>
          <p:cNvSpPr txBox="1"/>
          <p:nvPr/>
        </p:nvSpPr>
        <p:spPr>
          <a:xfrm>
            <a:off x="3179286" y="2273617"/>
            <a:ext cx="1609261" cy="369332"/>
          </a:xfrm>
          <a:prstGeom prst="rect">
            <a:avLst/>
          </a:prstGeom>
          <a:noFill/>
          <a:ln>
            <a:solidFill>
              <a:srgbClr val="0E0E0E"/>
            </a:solidFill>
          </a:ln>
        </p:spPr>
        <p:txBody>
          <a:bodyPr wrap="square" rtlCol="0">
            <a:spAutoFit/>
          </a:bodyPr>
          <a:lstStyle/>
          <a:p>
            <a:pPr marL="285750" indent="-285750">
              <a:buFont typeface="Arial" panose="020B0604020202020204" pitchFamily="34" charset="0"/>
              <a:buChar char="•"/>
            </a:pPr>
            <a:r>
              <a:rPr lang="en-US" altLang="zh-CN" dirty="0" err="1"/>
              <a:t>AnimalWeb</a:t>
            </a:r>
            <a:endParaRPr lang="en-US" altLang="zh-CN" dirty="0"/>
          </a:p>
        </p:txBody>
      </p:sp>
    </p:spTree>
    <p:extLst>
      <p:ext uri="{BB962C8B-B14F-4D97-AF65-F5344CB8AC3E}">
        <p14:creationId xmlns:p14="http://schemas.microsoft.com/office/powerpoint/2010/main" val="357779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5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3DCA096-799D-3FF5-FACE-642499860FD5}"/>
              </a:ext>
            </a:extLst>
          </p:cNvPr>
          <p:cNvPicPr>
            <a:picLocks noChangeAspect="1"/>
          </p:cNvPicPr>
          <p:nvPr/>
        </p:nvPicPr>
        <p:blipFill>
          <a:blip r:embed="rId3"/>
          <a:stretch>
            <a:fillRect/>
          </a:stretch>
        </p:blipFill>
        <p:spPr>
          <a:xfrm>
            <a:off x="5713563" y="1985092"/>
            <a:ext cx="1390770" cy="1390770"/>
          </a:xfrm>
          <a:prstGeom prst="rect">
            <a:avLst/>
          </a:prstGeom>
        </p:spPr>
      </p:pic>
      <p:pic>
        <p:nvPicPr>
          <p:cNvPr id="15" name="图片 14">
            <a:extLst>
              <a:ext uri="{FF2B5EF4-FFF2-40B4-BE49-F238E27FC236}">
                <a16:creationId xmlns:a16="http://schemas.microsoft.com/office/drawing/2014/main" id="{6132E000-F376-F45D-F8AD-A037AD68A8A4}"/>
              </a:ext>
            </a:extLst>
          </p:cNvPr>
          <p:cNvPicPr>
            <a:picLocks noChangeAspect="1"/>
          </p:cNvPicPr>
          <p:nvPr/>
        </p:nvPicPr>
        <p:blipFill>
          <a:blip r:embed="rId4"/>
          <a:stretch>
            <a:fillRect/>
          </a:stretch>
        </p:blipFill>
        <p:spPr>
          <a:xfrm>
            <a:off x="5956564" y="882847"/>
            <a:ext cx="1390770" cy="1390770"/>
          </a:xfrm>
          <a:prstGeom prst="rect">
            <a:avLst/>
          </a:prstGeom>
        </p:spPr>
      </p:pic>
      <p:sp>
        <p:nvSpPr>
          <p:cNvPr id="2" name="标题 1">
            <a:extLst>
              <a:ext uri="{FF2B5EF4-FFF2-40B4-BE49-F238E27FC236}">
                <a16:creationId xmlns:a16="http://schemas.microsoft.com/office/drawing/2014/main" id="{5F413789-3853-77FA-2CAD-D4EEA88D26E9}"/>
              </a:ext>
            </a:extLst>
          </p:cNvPr>
          <p:cNvSpPr>
            <a:spLocks noGrp="1"/>
          </p:cNvSpPr>
          <p:nvPr>
            <p:ph type="title"/>
          </p:nvPr>
        </p:nvSpPr>
        <p:spPr/>
        <p:txBody>
          <a:bodyPr/>
          <a:lstStyle/>
          <a:p>
            <a:r>
              <a:rPr lang="en-US" altLang="zh-CN" dirty="0"/>
              <a:t>Challenges</a:t>
            </a:r>
            <a:endParaRPr lang="zh-CN" altLang="en-US" dirty="0"/>
          </a:p>
        </p:txBody>
      </p:sp>
      <p:sp>
        <p:nvSpPr>
          <p:cNvPr id="3" name="内容占位符 2">
            <a:extLst>
              <a:ext uri="{FF2B5EF4-FFF2-40B4-BE49-F238E27FC236}">
                <a16:creationId xmlns:a16="http://schemas.microsoft.com/office/drawing/2014/main" id="{DB46C588-F6DC-4EDF-F280-3D05C3A4A6FC}"/>
              </a:ext>
            </a:extLst>
          </p:cNvPr>
          <p:cNvSpPr>
            <a:spLocks noGrp="1"/>
          </p:cNvSpPr>
          <p:nvPr>
            <p:ph idx="1"/>
          </p:nvPr>
        </p:nvSpPr>
        <p:spPr>
          <a:xfrm>
            <a:off x="628650" y="1369219"/>
            <a:ext cx="6272022" cy="3263504"/>
          </a:xfrm>
        </p:spPr>
        <p:txBody>
          <a:bodyPr/>
          <a:lstStyle/>
          <a:p>
            <a:r>
              <a:rPr lang="en-US" altLang="zh-CN" dirty="0">
                <a:solidFill>
                  <a:srgbClr val="00B050"/>
                </a:solidFill>
              </a:rPr>
              <a:t>Large</a:t>
            </a:r>
            <a:r>
              <a:rPr lang="en-US" altLang="zh-CN" dirty="0"/>
              <a:t> intra- and inter- species </a:t>
            </a:r>
            <a:r>
              <a:rPr lang="en-US" altLang="zh-CN" dirty="0">
                <a:solidFill>
                  <a:srgbClr val="00B050"/>
                </a:solidFill>
              </a:rPr>
              <a:t>variations</a:t>
            </a:r>
          </a:p>
          <a:p>
            <a:r>
              <a:rPr lang="en-US" altLang="zh-CN" dirty="0">
                <a:solidFill>
                  <a:srgbClr val="00B050"/>
                </a:solidFill>
              </a:rPr>
              <a:t>Lack</a:t>
            </a:r>
            <a:r>
              <a:rPr lang="en-US" altLang="zh-CN" dirty="0"/>
              <a:t> large-scale </a:t>
            </a:r>
            <a:r>
              <a:rPr lang="en-US" altLang="zh-CN" dirty="0">
                <a:solidFill>
                  <a:srgbClr val="00B050"/>
                </a:solidFill>
              </a:rPr>
              <a:t>annotated</a:t>
            </a:r>
            <a:r>
              <a:rPr lang="en-US" altLang="zh-CN" dirty="0"/>
              <a:t> data!!</a:t>
            </a:r>
          </a:p>
          <a:p>
            <a:r>
              <a:rPr lang="en-US" altLang="zh-CN" dirty="0">
                <a:solidFill>
                  <a:srgbClr val="C00000"/>
                </a:solidFill>
              </a:rPr>
              <a:t>Existing solutions</a:t>
            </a:r>
          </a:p>
          <a:p>
            <a:pPr lvl="1"/>
            <a:r>
              <a:rPr lang="en-US" altLang="zh-CN" dirty="0"/>
              <a:t>Finetuning human face alignment model</a:t>
            </a:r>
          </a:p>
          <a:p>
            <a:pPr lvl="1"/>
            <a:r>
              <a:rPr lang="en-US" altLang="zh-CN" dirty="0"/>
              <a:t>Animal-specific face alignment (horse, sheep)</a:t>
            </a:r>
          </a:p>
          <a:p>
            <a:pPr lvl="1"/>
            <a:r>
              <a:rPr lang="en-US" altLang="zh-CN" dirty="0"/>
              <a:t>Utilize auxiliary information</a:t>
            </a:r>
          </a:p>
          <a:p>
            <a:r>
              <a:rPr lang="en-US" altLang="zh-CN" dirty="0">
                <a:solidFill>
                  <a:srgbClr val="C00000"/>
                </a:solidFill>
              </a:rPr>
              <a:t>Our solution </a:t>
            </a:r>
            <a:r>
              <a:rPr lang="en-US" altLang="zh-CN" dirty="0"/>
              <a:t>(Meta-CSKT)</a:t>
            </a:r>
          </a:p>
          <a:p>
            <a:pPr lvl="1"/>
            <a:r>
              <a:rPr lang="en-US" altLang="zh-CN" dirty="0"/>
              <a:t>Leverage </a:t>
            </a:r>
            <a:r>
              <a:rPr lang="en-US" altLang="zh-CN" dirty="0">
                <a:solidFill>
                  <a:srgbClr val="00B050"/>
                </a:solidFill>
              </a:rPr>
              <a:t>bi-directional cross-species knowledge transfer </a:t>
            </a:r>
          </a:p>
        </p:txBody>
      </p:sp>
      <p:pic>
        <p:nvPicPr>
          <p:cNvPr id="9" name="图片 8">
            <a:extLst>
              <a:ext uri="{FF2B5EF4-FFF2-40B4-BE49-F238E27FC236}">
                <a16:creationId xmlns:a16="http://schemas.microsoft.com/office/drawing/2014/main" id="{29E1429C-4480-3635-883A-0EACFE370D61}"/>
              </a:ext>
            </a:extLst>
          </p:cNvPr>
          <p:cNvPicPr>
            <a:picLocks noChangeAspect="1"/>
          </p:cNvPicPr>
          <p:nvPr/>
        </p:nvPicPr>
        <p:blipFill>
          <a:blip r:embed="rId5"/>
          <a:stretch>
            <a:fillRect/>
          </a:stretch>
        </p:blipFill>
        <p:spPr>
          <a:xfrm>
            <a:off x="7230671" y="882847"/>
            <a:ext cx="1390770" cy="1390770"/>
          </a:xfrm>
          <a:prstGeom prst="rect">
            <a:avLst/>
          </a:prstGeom>
        </p:spPr>
      </p:pic>
      <p:pic>
        <p:nvPicPr>
          <p:cNvPr id="23" name="图片 22">
            <a:extLst>
              <a:ext uri="{FF2B5EF4-FFF2-40B4-BE49-F238E27FC236}">
                <a16:creationId xmlns:a16="http://schemas.microsoft.com/office/drawing/2014/main" id="{87B94C92-B50A-E4AB-C50B-28C1844E9ACE}"/>
              </a:ext>
            </a:extLst>
          </p:cNvPr>
          <p:cNvPicPr>
            <a:picLocks noChangeAspect="1"/>
          </p:cNvPicPr>
          <p:nvPr/>
        </p:nvPicPr>
        <p:blipFill>
          <a:blip r:embed="rId6"/>
          <a:stretch>
            <a:fillRect/>
          </a:stretch>
        </p:blipFill>
        <p:spPr>
          <a:xfrm>
            <a:off x="7617621" y="1976649"/>
            <a:ext cx="1390770" cy="1390770"/>
          </a:xfrm>
          <a:prstGeom prst="rect">
            <a:avLst/>
          </a:prstGeom>
        </p:spPr>
      </p:pic>
      <p:pic>
        <p:nvPicPr>
          <p:cNvPr id="17" name="图片 16">
            <a:extLst>
              <a:ext uri="{FF2B5EF4-FFF2-40B4-BE49-F238E27FC236}">
                <a16:creationId xmlns:a16="http://schemas.microsoft.com/office/drawing/2014/main" id="{0ACAB2BE-5CF2-88E7-6871-E05E0C0F425E}"/>
              </a:ext>
            </a:extLst>
          </p:cNvPr>
          <p:cNvPicPr>
            <a:picLocks noChangeAspect="1"/>
          </p:cNvPicPr>
          <p:nvPr/>
        </p:nvPicPr>
        <p:blipFill>
          <a:blip r:embed="rId7"/>
          <a:stretch>
            <a:fillRect/>
          </a:stretch>
        </p:blipFill>
        <p:spPr>
          <a:xfrm>
            <a:off x="6559786" y="1751562"/>
            <a:ext cx="1390770" cy="1390770"/>
          </a:xfrm>
          <a:prstGeom prst="rect">
            <a:avLst/>
          </a:prstGeom>
        </p:spPr>
      </p:pic>
      <p:pic>
        <p:nvPicPr>
          <p:cNvPr id="7" name="图片 6">
            <a:extLst>
              <a:ext uri="{FF2B5EF4-FFF2-40B4-BE49-F238E27FC236}">
                <a16:creationId xmlns:a16="http://schemas.microsoft.com/office/drawing/2014/main" id="{09009D28-7D1D-5515-79EB-BDA688C28C3F}"/>
              </a:ext>
            </a:extLst>
          </p:cNvPr>
          <p:cNvPicPr>
            <a:picLocks noChangeAspect="1"/>
          </p:cNvPicPr>
          <p:nvPr/>
        </p:nvPicPr>
        <p:blipFill>
          <a:blip r:embed="rId8"/>
          <a:stretch>
            <a:fillRect/>
          </a:stretch>
        </p:blipFill>
        <p:spPr>
          <a:xfrm>
            <a:off x="6559786" y="2999385"/>
            <a:ext cx="1390770" cy="1390770"/>
          </a:xfrm>
          <a:prstGeom prst="rect">
            <a:avLst/>
          </a:prstGeom>
        </p:spPr>
      </p:pic>
    </p:spTree>
    <p:extLst>
      <p:ext uri="{BB962C8B-B14F-4D97-AF65-F5344CB8AC3E}">
        <p14:creationId xmlns:p14="http://schemas.microsoft.com/office/powerpoint/2010/main" val="9177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11" name="图片 10" descr="图表, 折线图&#10;&#10;描述已自动生成">
            <a:extLst>
              <a:ext uri="{FF2B5EF4-FFF2-40B4-BE49-F238E27FC236}">
                <a16:creationId xmlns:a16="http://schemas.microsoft.com/office/drawing/2014/main" id="{B647365C-A4EF-44FC-C7C9-2C8A8D6E6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 y="1133235"/>
            <a:ext cx="4017100" cy="3263504"/>
          </a:xfrm>
          <a:prstGeom prst="rect">
            <a:avLst/>
          </a:prstGeom>
          <a:ln>
            <a:noFill/>
          </a:ln>
        </p:spPr>
      </p:pic>
    </p:spTree>
    <p:extLst>
      <p:ext uri="{BB962C8B-B14F-4D97-AF65-F5344CB8AC3E}">
        <p14:creationId xmlns:p14="http://schemas.microsoft.com/office/powerpoint/2010/main" val="264909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16" name="内容占位符 15">
            <a:extLst>
              <a:ext uri="{FF2B5EF4-FFF2-40B4-BE49-F238E27FC236}">
                <a16:creationId xmlns:a16="http://schemas.microsoft.com/office/drawing/2014/main" id="{7F21657C-48EB-7A66-8F4C-31ACA4E381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9880" y="1396800"/>
            <a:ext cx="3531600" cy="2894552"/>
          </a:xfrm>
        </p:spPr>
      </p:pic>
      <p:sp>
        <p:nvSpPr>
          <p:cNvPr id="14" name="文本框 13">
            <a:extLst>
              <a:ext uri="{FF2B5EF4-FFF2-40B4-BE49-F238E27FC236}">
                <a16:creationId xmlns:a16="http://schemas.microsoft.com/office/drawing/2014/main" id="{E3544E9E-E2C9-C882-7A8C-8E62E4F08CF7}"/>
              </a:ext>
            </a:extLst>
          </p:cNvPr>
          <p:cNvSpPr txBox="1"/>
          <p:nvPr/>
        </p:nvSpPr>
        <p:spPr>
          <a:xfrm>
            <a:off x="4944110" y="1083350"/>
            <a:ext cx="3571240" cy="369332"/>
          </a:xfrm>
          <a:prstGeom prst="rect">
            <a:avLst/>
          </a:prstGeom>
          <a:noFill/>
        </p:spPr>
        <p:txBody>
          <a:bodyPr wrap="square" rtlCol="0">
            <a:spAutoFit/>
          </a:bodyPr>
          <a:lstStyle/>
          <a:p>
            <a:r>
              <a:rPr lang="en-US" altLang="zh-CN" dirty="0"/>
              <a:t>NME </a:t>
            </a:r>
            <a:r>
              <a:rPr lang="en-US" altLang="zh-CN" dirty="0">
                <a:solidFill>
                  <a:srgbClr val="00B050"/>
                </a:solidFill>
              </a:rPr>
              <a:t>Difference</a:t>
            </a:r>
            <a:r>
              <a:rPr lang="en-US" altLang="zh-CN" dirty="0"/>
              <a:t> Confusion Matrix</a:t>
            </a:r>
            <a:endParaRPr lang="zh-CN" altLang="en-US" dirty="0"/>
          </a:p>
        </p:txBody>
      </p:sp>
      <p:pic>
        <p:nvPicPr>
          <p:cNvPr id="4" name="图片 3" descr="图表&#10;&#10;描述已自动生成">
            <a:extLst>
              <a:ext uri="{FF2B5EF4-FFF2-40B4-BE49-F238E27FC236}">
                <a16:creationId xmlns:a16="http://schemas.microsoft.com/office/drawing/2014/main" id="{BCE52218-1DCA-D25D-90E2-6B5F44B6F5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00" y="1134000"/>
            <a:ext cx="4019187" cy="3265200"/>
          </a:xfrm>
          <a:prstGeom prst="rect">
            <a:avLst/>
          </a:prstGeom>
        </p:spPr>
      </p:pic>
    </p:spTree>
    <p:extLst>
      <p:ext uri="{BB962C8B-B14F-4D97-AF65-F5344CB8AC3E}">
        <p14:creationId xmlns:p14="http://schemas.microsoft.com/office/powerpoint/2010/main" val="22018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16" name="内容占位符 15">
            <a:extLst>
              <a:ext uri="{FF2B5EF4-FFF2-40B4-BE49-F238E27FC236}">
                <a16:creationId xmlns:a16="http://schemas.microsoft.com/office/drawing/2014/main" id="{7F21657C-48EB-7A66-8F4C-31ACA4E381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9880" y="1396800"/>
            <a:ext cx="3531600" cy="2894552"/>
          </a:xfrm>
        </p:spPr>
      </p:pic>
      <p:sp>
        <p:nvSpPr>
          <p:cNvPr id="14" name="文本框 13">
            <a:extLst>
              <a:ext uri="{FF2B5EF4-FFF2-40B4-BE49-F238E27FC236}">
                <a16:creationId xmlns:a16="http://schemas.microsoft.com/office/drawing/2014/main" id="{E3544E9E-E2C9-C882-7A8C-8E62E4F08CF7}"/>
              </a:ext>
            </a:extLst>
          </p:cNvPr>
          <p:cNvSpPr txBox="1"/>
          <p:nvPr/>
        </p:nvSpPr>
        <p:spPr>
          <a:xfrm>
            <a:off x="4944110" y="1083350"/>
            <a:ext cx="3571240" cy="369332"/>
          </a:xfrm>
          <a:prstGeom prst="rect">
            <a:avLst/>
          </a:prstGeom>
          <a:noFill/>
        </p:spPr>
        <p:txBody>
          <a:bodyPr wrap="square" rtlCol="0">
            <a:spAutoFit/>
          </a:bodyPr>
          <a:lstStyle/>
          <a:p>
            <a:r>
              <a:rPr lang="en-US" altLang="zh-CN" dirty="0"/>
              <a:t>NME </a:t>
            </a:r>
            <a:r>
              <a:rPr lang="en-US" altLang="zh-CN" dirty="0">
                <a:solidFill>
                  <a:srgbClr val="00B050"/>
                </a:solidFill>
              </a:rPr>
              <a:t>Difference</a:t>
            </a:r>
            <a:r>
              <a:rPr lang="en-US" altLang="zh-CN" dirty="0"/>
              <a:t> Confusion Matrix</a:t>
            </a:r>
            <a:endParaRPr lang="zh-CN" altLang="en-US" dirty="0"/>
          </a:p>
        </p:txBody>
      </p:sp>
      <p:pic>
        <p:nvPicPr>
          <p:cNvPr id="3" name="图片 2" descr="图表&#10;&#10;描述已自动生成">
            <a:extLst>
              <a:ext uri="{FF2B5EF4-FFF2-40B4-BE49-F238E27FC236}">
                <a16:creationId xmlns:a16="http://schemas.microsoft.com/office/drawing/2014/main" id="{918EB047-5502-C6AE-9ED6-13E8E67AC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00" y="1134000"/>
            <a:ext cx="4017099" cy="3263504"/>
          </a:xfrm>
          <a:prstGeom prst="rect">
            <a:avLst/>
          </a:prstGeom>
          <a:ln>
            <a:noFill/>
          </a:ln>
        </p:spPr>
      </p:pic>
    </p:spTree>
    <p:extLst>
      <p:ext uri="{BB962C8B-B14F-4D97-AF65-F5344CB8AC3E}">
        <p14:creationId xmlns:p14="http://schemas.microsoft.com/office/powerpoint/2010/main" val="356596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9" name="图片 8" descr="图表&#10;&#10;描述已自动生成">
            <a:extLst>
              <a:ext uri="{FF2B5EF4-FFF2-40B4-BE49-F238E27FC236}">
                <a16:creationId xmlns:a16="http://schemas.microsoft.com/office/drawing/2014/main" id="{29EF26D0-0902-AF52-518A-3B03AA49A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0" y="1134000"/>
            <a:ext cx="4017099" cy="3263504"/>
          </a:xfrm>
          <a:prstGeom prst="rect">
            <a:avLst/>
          </a:prstGeom>
          <a:ln>
            <a:noFill/>
          </a:ln>
        </p:spPr>
      </p:pic>
      <p:sp>
        <p:nvSpPr>
          <p:cNvPr id="6" name="文本框 5">
            <a:extLst>
              <a:ext uri="{FF2B5EF4-FFF2-40B4-BE49-F238E27FC236}">
                <a16:creationId xmlns:a16="http://schemas.microsoft.com/office/drawing/2014/main" id="{7E65ADF0-C4FA-C990-16D4-E0B0786476B3}"/>
              </a:ext>
            </a:extLst>
          </p:cNvPr>
          <p:cNvSpPr txBox="1"/>
          <p:nvPr/>
        </p:nvSpPr>
        <p:spPr>
          <a:xfrm>
            <a:off x="4944110" y="1083350"/>
            <a:ext cx="3571240" cy="369332"/>
          </a:xfrm>
          <a:prstGeom prst="rect">
            <a:avLst/>
          </a:prstGeom>
          <a:noFill/>
        </p:spPr>
        <p:txBody>
          <a:bodyPr wrap="square" rtlCol="0">
            <a:spAutoFit/>
          </a:bodyPr>
          <a:lstStyle/>
          <a:p>
            <a:r>
              <a:rPr lang="en-US" altLang="zh-CN" dirty="0"/>
              <a:t>NME </a:t>
            </a:r>
            <a:r>
              <a:rPr lang="en-US" altLang="zh-CN" dirty="0">
                <a:solidFill>
                  <a:srgbClr val="00B050"/>
                </a:solidFill>
              </a:rPr>
              <a:t>Difference</a:t>
            </a:r>
            <a:r>
              <a:rPr lang="en-US" altLang="zh-CN" dirty="0"/>
              <a:t> Confusion Matrix</a:t>
            </a:r>
            <a:endParaRPr lang="zh-CN" altLang="en-US" dirty="0"/>
          </a:p>
        </p:txBody>
      </p:sp>
      <p:pic>
        <p:nvPicPr>
          <p:cNvPr id="7" name="图片 6" descr="图表, 条形图&#10;&#10;描述已自动生成">
            <a:extLst>
              <a:ext uri="{FF2B5EF4-FFF2-40B4-BE49-F238E27FC236}">
                <a16:creationId xmlns:a16="http://schemas.microsoft.com/office/drawing/2014/main" id="{66332336-7273-93EE-6E8F-CFC3CC09A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00" y="1396800"/>
            <a:ext cx="3531600" cy="2894552"/>
          </a:xfrm>
          <a:prstGeom prst="rect">
            <a:avLst/>
          </a:prstGeom>
        </p:spPr>
      </p:pic>
    </p:spTree>
    <p:extLst>
      <p:ext uri="{BB962C8B-B14F-4D97-AF65-F5344CB8AC3E}">
        <p14:creationId xmlns:p14="http://schemas.microsoft.com/office/powerpoint/2010/main" val="175693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D656F-E889-2D36-E09F-72196DAE2EE6}"/>
              </a:ext>
            </a:extLst>
          </p:cNvPr>
          <p:cNvSpPr>
            <a:spLocks noGrp="1"/>
          </p:cNvSpPr>
          <p:nvPr>
            <p:ph type="title"/>
          </p:nvPr>
        </p:nvSpPr>
        <p:spPr/>
        <p:txBody>
          <a:bodyPr/>
          <a:lstStyle/>
          <a:p>
            <a:r>
              <a:rPr lang="en-US" altLang="zh-CN" dirty="0"/>
              <a:t>Motivation</a:t>
            </a:r>
            <a:endParaRPr lang="zh-CN" altLang="en-US" dirty="0"/>
          </a:p>
        </p:txBody>
      </p:sp>
      <p:pic>
        <p:nvPicPr>
          <p:cNvPr id="9" name="图片 8" descr="图表&#10;&#10;描述已自动生成">
            <a:extLst>
              <a:ext uri="{FF2B5EF4-FFF2-40B4-BE49-F238E27FC236}">
                <a16:creationId xmlns:a16="http://schemas.microsoft.com/office/drawing/2014/main" id="{29EF26D0-0902-AF52-518A-3B03AA49A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0" y="1134000"/>
            <a:ext cx="4017099" cy="3263504"/>
          </a:xfrm>
          <a:prstGeom prst="rect">
            <a:avLst/>
          </a:prstGeom>
          <a:ln>
            <a:noFill/>
          </a:ln>
        </p:spPr>
      </p:pic>
      <p:sp>
        <p:nvSpPr>
          <p:cNvPr id="6" name="文本框 5">
            <a:extLst>
              <a:ext uri="{FF2B5EF4-FFF2-40B4-BE49-F238E27FC236}">
                <a16:creationId xmlns:a16="http://schemas.microsoft.com/office/drawing/2014/main" id="{7E65ADF0-C4FA-C990-16D4-E0B0786476B3}"/>
              </a:ext>
            </a:extLst>
          </p:cNvPr>
          <p:cNvSpPr txBox="1"/>
          <p:nvPr/>
        </p:nvSpPr>
        <p:spPr>
          <a:xfrm>
            <a:off x="4944110" y="1083350"/>
            <a:ext cx="3571240" cy="369332"/>
          </a:xfrm>
          <a:prstGeom prst="rect">
            <a:avLst/>
          </a:prstGeom>
          <a:noFill/>
        </p:spPr>
        <p:txBody>
          <a:bodyPr wrap="square" rtlCol="0">
            <a:spAutoFit/>
          </a:bodyPr>
          <a:lstStyle/>
          <a:p>
            <a:r>
              <a:rPr lang="en-US" altLang="zh-CN" dirty="0"/>
              <a:t>NME </a:t>
            </a:r>
            <a:r>
              <a:rPr lang="en-US" altLang="zh-CN" dirty="0">
                <a:solidFill>
                  <a:srgbClr val="00B050"/>
                </a:solidFill>
              </a:rPr>
              <a:t>Difference</a:t>
            </a:r>
            <a:r>
              <a:rPr lang="en-US" altLang="zh-CN" dirty="0"/>
              <a:t> Confusion Matrix</a:t>
            </a:r>
            <a:endParaRPr lang="zh-CN" altLang="en-US" dirty="0"/>
          </a:p>
        </p:txBody>
      </p:sp>
      <p:pic>
        <p:nvPicPr>
          <p:cNvPr id="4" name="图片 3" descr="图表&#10;&#10;描述已自动生成">
            <a:extLst>
              <a:ext uri="{FF2B5EF4-FFF2-40B4-BE49-F238E27FC236}">
                <a16:creationId xmlns:a16="http://schemas.microsoft.com/office/drawing/2014/main" id="{0820CEA9-E2AE-DB34-08DE-7A272876C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00" y="1396800"/>
            <a:ext cx="3531600" cy="2894552"/>
          </a:xfrm>
          <a:prstGeom prst="rect">
            <a:avLst/>
          </a:prstGeom>
        </p:spPr>
      </p:pic>
    </p:spTree>
    <p:extLst>
      <p:ext uri="{BB962C8B-B14F-4D97-AF65-F5344CB8AC3E}">
        <p14:creationId xmlns:p14="http://schemas.microsoft.com/office/powerpoint/2010/main" val="43754662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7075</TotalTime>
  <Words>2411</Words>
  <Application>Microsoft Office PowerPoint</Application>
  <PresentationFormat>全屏显示(16:9)</PresentationFormat>
  <Paragraphs>258</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等线</vt:lpstr>
      <vt:lpstr>Arial</vt:lpstr>
      <vt:lpstr>Calibri</vt:lpstr>
      <vt:lpstr>Calibri Light</vt:lpstr>
      <vt:lpstr>Cambria Math</vt:lpstr>
      <vt:lpstr>Wingdings</vt:lpstr>
      <vt:lpstr>Office 主题​​</vt:lpstr>
      <vt:lpstr>Data-Scarce Animal Face Alignment via Bi-Directional Cross-Species Knowledge Transfer</vt:lpstr>
      <vt:lpstr>Animal face alignment</vt:lpstr>
      <vt:lpstr>Challenges</vt:lpstr>
      <vt:lpstr>Challenges</vt:lpstr>
      <vt:lpstr>Motivation</vt:lpstr>
      <vt:lpstr>Motivation</vt:lpstr>
      <vt:lpstr>Motivation</vt:lpstr>
      <vt:lpstr>Motivation</vt:lpstr>
      <vt:lpstr>Motivation</vt:lpstr>
      <vt:lpstr>Motivation</vt:lpstr>
      <vt:lpstr>Motivation</vt:lpstr>
      <vt:lpstr>Meta-CSKT</vt:lpstr>
      <vt:lpstr>Meta-CSKT</vt:lpstr>
      <vt:lpstr>Meta-CSKT</vt:lpstr>
      <vt:lpstr>Meta-CSKT</vt:lpstr>
      <vt:lpstr>Meta-CSKT</vt:lpstr>
      <vt:lpstr>Meta-CSKT</vt:lpstr>
      <vt:lpstr>Positive example mining</vt:lpstr>
      <vt:lpstr>Positive example mining</vt:lpstr>
      <vt:lpstr>Evaluation on Horse Facial Keypoint dataset</vt:lpstr>
      <vt:lpstr>Evaluation on Horse Facial Keypoint dataset</vt:lpstr>
      <vt:lpstr>Evaluation on Japanese Macaque Species</vt:lpstr>
      <vt:lpstr>Evaluation on AnimalWeb</vt:lpstr>
      <vt:lpstr>Effect of Meta-CSKT design</vt:lpstr>
      <vt:lpstr>Conclusion</vt:lpstr>
      <vt:lpstr>Please refer to our paper and the project page for more details and analyses: https://www.danzeng.org/about/ , https://github.com/danzeng1990/Meta-CSKT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zeng dan</dc:creator>
  <cp:lastModifiedBy>dan zeng</cp:lastModifiedBy>
  <cp:revision>221</cp:revision>
  <dcterms:created xsi:type="dcterms:W3CDTF">2022-05-25T02:54:38Z</dcterms:created>
  <dcterms:modified xsi:type="dcterms:W3CDTF">2023-09-06T00:51:07Z</dcterms:modified>
</cp:coreProperties>
</file>