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714" r:id="rId3"/>
    <p:sldId id="744" r:id="rId4"/>
    <p:sldId id="745" r:id="rId5"/>
    <p:sldId id="726" r:id="rId6"/>
    <p:sldId id="743" r:id="rId7"/>
    <p:sldId id="746" r:id="rId8"/>
    <p:sldId id="718" r:id="rId9"/>
    <p:sldId id="749" r:id="rId10"/>
    <p:sldId id="750" r:id="rId11"/>
    <p:sldId id="752" r:id="rId12"/>
    <p:sldId id="719" r:id="rId13"/>
    <p:sldId id="751" r:id="rId14"/>
    <p:sldId id="720" r:id="rId15"/>
    <p:sldId id="722" r:id="rId16"/>
    <p:sldId id="730" r:id="rId17"/>
    <p:sldId id="731" r:id="rId18"/>
    <p:sldId id="732" r:id="rId19"/>
    <p:sldId id="265" r:id="rId20"/>
    <p:sldId id="741" r:id="rId21"/>
    <p:sldId id="742" r:id="rId22"/>
    <p:sldId id="733" r:id="rId23"/>
    <p:sldId id="734" r:id="rId24"/>
    <p:sldId id="275" r:id="rId25"/>
    <p:sldId id="261" r:id="rId26"/>
    <p:sldId id="728" r:id="rId27"/>
    <p:sldId id="616" r:id="rId28"/>
    <p:sldId id="724" r:id="rId29"/>
    <p:sldId id="277" r:id="rId30"/>
    <p:sldId id="614" r:id="rId31"/>
    <p:sldId id="725" r:id="rId32"/>
    <p:sldId id="273" r:id="rId33"/>
    <p:sldId id="729" r:id="rId34"/>
    <p:sldId id="268"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7" autoAdjust="0"/>
  </p:normalViewPr>
  <p:slideViewPr>
    <p:cSldViewPr snapToGrid="0">
      <p:cViewPr varScale="1">
        <p:scale>
          <a:sx n="51" d="100"/>
          <a:sy n="51" d="100"/>
        </p:scale>
        <p:origin x="9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BC66F-B22C-4634-A5A5-89F3C6A126F7}" type="datetimeFigureOut">
              <a:rPr lang="zh-CN" altLang="en-US" smtClean="0"/>
              <a:t>2024/11/21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3205E-2285-49A4-BAC0-268F19A9AC7F}" type="slidenum">
              <a:rPr lang="zh-CN" altLang="en-US" smtClean="0"/>
              <a:t>‹#›</a:t>
            </a:fld>
            <a:endParaRPr lang="zh-CN" altLang="en-US"/>
          </a:p>
        </p:txBody>
      </p:sp>
    </p:spTree>
    <p:extLst>
      <p:ext uri="{BB962C8B-B14F-4D97-AF65-F5344CB8AC3E}">
        <p14:creationId xmlns:p14="http://schemas.microsoft.com/office/powerpoint/2010/main" val="79861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Hello everyone! My name is </a:t>
            </a:r>
            <a:r>
              <a:rPr lang="en-US" altLang="zh-CN" b="0" i="0" dirty="0" err="1">
                <a:solidFill>
                  <a:srgbClr val="374151"/>
                </a:solidFill>
                <a:effectLst/>
                <a:latin typeface="Söhne"/>
              </a:rPr>
              <a:t>Zelin</a:t>
            </a:r>
            <a:r>
              <a:rPr lang="en-US" altLang="zh-CN" b="0" i="0" dirty="0">
                <a:solidFill>
                  <a:srgbClr val="374151"/>
                </a:solidFill>
                <a:effectLst/>
                <a:latin typeface="Söhne"/>
              </a:rPr>
              <a:t> Li, and I come from </a:t>
            </a:r>
            <a:r>
              <a:rPr lang="en-US" altLang="zh-CN" b="0" i="0" dirty="0" err="1">
                <a:solidFill>
                  <a:srgbClr val="374151"/>
                </a:solidFill>
                <a:effectLst/>
                <a:latin typeface="Söhne"/>
              </a:rPr>
              <a:t>SUSTech</a:t>
            </a:r>
            <a:r>
              <a:rPr lang="en-US" altLang="zh-CN" b="0" i="0" dirty="0">
                <a:solidFill>
                  <a:srgbClr val="374151"/>
                </a:solidFill>
                <a:effectLst/>
                <a:latin typeface="Söhne"/>
              </a:rPr>
              <a:t>. On behalf of our research group, I would like to give a talk about our paper titled "Analyzing and Combating Attribute Bias for Face Restoration."</a:t>
            </a:r>
            <a:endParaRPr lang="zh-CN" altLang="en-US" dirty="0"/>
          </a:p>
        </p:txBody>
      </p:sp>
      <p:sp>
        <p:nvSpPr>
          <p:cNvPr id="4" name="灯片编号占位符 3"/>
          <p:cNvSpPr>
            <a:spLocks noGrp="1"/>
          </p:cNvSpPr>
          <p:nvPr>
            <p:ph type="sldNum" sz="quarter" idx="5"/>
          </p:nvPr>
        </p:nvSpPr>
        <p:spPr/>
        <p:txBody>
          <a:bodyPr/>
          <a:lstStyle/>
          <a:p>
            <a:fld id="{ABF1CDA0-0DC5-4EB5-A80B-0F90F9C40A3E}" type="slidenum">
              <a:rPr lang="zh-CN" altLang="en-US" smtClean="0"/>
              <a:t>1</a:t>
            </a:fld>
            <a:endParaRPr lang="zh-CN" altLang="en-US"/>
          </a:p>
        </p:txBody>
      </p:sp>
    </p:spTree>
    <p:extLst>
      <p:ext uri="{BB962C8B-B14F-4D97-AF65-F5344CB8AC3E}">
        <p14:creationId xmlns:p14="http://schemas.microsoft.com/office/powerpoint/2010/main" val="223551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To investigate this issue, we sampled images from two benchmark face datasets: FFHQ and </a:t>
            </a:r>
            <a:r>
              <a:rPr lang="en-US" altLang="zh-CN" b="0" i="0" dirty="0" err="1">
                <a:solidFill>
                  <a:srgbClr val="374151"/>
                </a:solidFill>
                <a:effectLst/>
                <a:latin typeface="Söhne"/>
              </a:rPr>
              <a:t>CelebA</a:t>
            </a:r>
            <a:r>
              <a:rPr lang="en-US" altLang="zh-CN" b="0" i="0" dirty="0">
                <a:solidFill>
                  <a:srgbClr val="374151"/>
                </a:solidFill>
                <a:effectLst/>
                <a:latin typeface="Söhne"/>
              </a:rPr>
              <a:t>, and down-sampled them to different low-resolution scales. Using a pretrained attribute predictor, we measured the average attribute confidence of these images and observed that attribute information degraded as image resolution decreased. </a:t>
            </a:r>
            <a:endParaRPr lang="en-US" altLang="zh-CN" dirty="0"/>
          </a:p>
          <a:p>
            <a:endParaRPr lang="en-US" altLang="zh-CN" dirty="0"/>
          </a:p>
          <a:p>
            <a:endParaRPr lang="en-US" altLang="zh-CN" dirty="0"/>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10</a:t>
            </a:fld>
            <a:endParaRPr lang="zh-CN" altLang="en-US"/>
          </a:p>
        </p:txBody>
      </p:sp>
    </p:spTree>
    <p:extLst>
      <p:ext uri="{BB962C8B-B14F-4D97-AF65-F5344CB8AC3E}">
        <p14:creationId xmlns:p14="http://schemas.microsoft.com/office/powerpoint/2010/main" val="173627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74151"/>
                </a:solidFill>
                <a:effectLst/>
                <a:latin typeface="Söhne"/>
              </a:rPr>
              <a:t>The attribute bias enlarge together with the decrement of attribute information.</a:t>
            </a:r>
          </a:p>
          <a:p>
            <a:pPr algn="l"/>
            <a:r>
              <a:rPr lang="en-US" altLang="zh-CN" b="0" i="0" dirty="0">
                <a:solidFill>
                  <a:srgbClr val="374151"/>
                </a:solidFill>
                <a:effectLst/>
                <a:latin typeface="Söhne"/>
              </a:rPr>
              <a:t>To confirm our observation, we tested four face restoration methods and calculated the mean absolute error of attributes between the restored image and the target image. The results consistently showed that this was a common problem across all methods and datasets.</a:t>
            </a:r>
          </a:p>
          <a:p>
            <a:endParaRPr lang="en-US" altLang="zh-CN" sz="1200"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11</a:t>
            </a:fld>
            <a:endParaRPr lang="zh-CN" altLang="en-US"/>
          </a:p>
        </p:txBody>
      </p:sp>
    </p:spTree>
    <p:extLst>
      <p:ext uri="{BB962C8B-B14F-4D97-AF65-F5344CB8AC3E}">
        <p14:creationId xmlns:p14="http://schemas.microsoft.com/office/powerpoint/2010/main" val="198567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74151"/>
                </a:solidFill>
                <a:effectLst/>
                <a:latin typeface="Söhne"/>
              </a:rPr>
              <a:t>The attribute bias enlarge together with the decrement of attribute information.</a:t>
            </a:r>
          </a:p>
          <a:p>
            <a:pPr algn="l"/>
            <a:r>
              <a:rPr lang="en-US" altLang="zh-CN" b="0" i="0" dirty="0">
                <a:solidFill>
                  <a:srgbClr val="374151"/>
                </a:solidFill>
                <a:effectLst/>
                <a:latin typeface="Söhne"/>
              </a:rPr>
              <a:t>To confirm our observation, we tested four face restoration methods and calculated the mean absolute error of attributes between the restored image and the target image. The results consistently showed that this was a common problem across all methods and datasets.</a:t>
            </a:r>
          </a:p>
          <a:p>
            <a:endParaRPr lang="en-US" altLang="zh-CN" sz="1200"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12</a:t>
            </a:fld>
            <a:endParaRPr lang="zh-CN" altLang="en-US"/>
          </a:p>
        </p:txBody>
      </p:sp>
    </p:spTree>
    <p:extLst>
      <p:ext uri="{BB962C8B-B14F-4D97-AF65-F5344CB8AC3E}">
        <p14:creationId xmlns:p14="http://schemas.microsoft.com/office/powerpoint/2010/main" val="347489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74151"/>
                </a:solidFill>
                <a:effectLst/>
                <a:latin typeface="Söhne"/>
              </a:rPr>
              <a:t>The attribute bias enlarge together with the decrement of attribute information.</a:t>
            </a:r>
          </a:p>
          <a:p>
            <a:pPr algn="l"/>
            <a:r>
              <a:rPr lang="en-US" altLang="zh-CN" b="0" i="0" dirty="0">
                <a:solidFill>
                  <a:srgbClr val="374151"/>
                </a:solidFill>
                <a:effectLst/>
                <a:latin typeface="Söhne"/>
              </a:rPr>
              <a:t>To confirm our observation, we tested four face restoration methods and calculated the mean absolute error of attributes between the restored image and the target image. The results consistently showed that this was a common problem across all methods and datasets.</a:t>
            </a:r>
          </a:p>
          <a:p>
            <a:endParaRPr lang="en-US" altLang="zh-CN" sz="1200"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13</a:t>
            </a:fld>
            <a:endParaRPr lang="zh-CN" altLang="en-US"/>
          </a:p>
        </p:txBody>
      </p:sp>
    </p:spTree>
    <p:extLst>
      <p:ext uri="{BB962C8B-B14F-4D97-AF65-F5344CB8AC3E}">
        <p14:creationId xmlns:p14="http://schemas.microsoft.com/office/powerpoint/2010/main" val="17736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Additionally, we noticed that the attribute bias was influenced by the distribution of training data. When the majority of the training data consisted of male faces, the model tended to restore images as male, and vice versa. </a:t>
            </a:r>
          </a:p>
          <a:p>
            <a:endParaRPr lang="en-US" altLang="zh-CN" dirty="0"/>
          </a:p>
          <a:p>
            <a:r>
              <a:rPr lang="en-US" altLang="zh-CN" dirty="0"/>
              <a:t>This phenomenon is consistent in age. we try adjusting the age distribution of the training data, we guarantee that the majority age of the training data are old person.</a:t>
            </a:r>
          </a:p>
          <a:p>
            <a:endParaRPr lang="en-US" altLang="zh-CN" dirty="0"/>
          </a:p>
          <a:p>
            <a:r>
              <a:rPr lang="en-US" altLang="zh-CN" dirty="0"/>
              <a:t>And we find that the model tend to restore the image to a older state.</a:t>
            </a:r>
          </a:p>
          <a:p>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14</a:t>
            </a:fld>
            <a:endParaRPr lang="zh-CN" altLang="en-US"/>
          </a:p>
        </p:txBody>
      </p:sp>
    </p:spTree>
    <p:extLst>
      <p:ext uri="{BB962C8B-B14F-4D97-AF65-F5344CB8AC3E}">
        <p14:creationId xmlns:p14="http://schemas.microsoft.com/office/powerpoint/2010/main" val="249926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observations, we owe attribute bias problem to two main causes:</a:t>
            </a:r>
          </a:p>
          <a:p>
            <a:endParaRPr lang="en-US" altLang="zh-CN" dirty="0"/>
          </a:p>
          <a:p>
            <a:r>
              <a:rPr lang="en-US" altLang="zh-CN" dirty="0"/>
              <a:t>Lack of attribute information and training data prior. </a:t>
            </a:r>
          </a:p>
          <a:p>
            <a:endParaRPr lang="en-US" altLang="zh-CN" dirty="0"/>
          </a:p>
          <a:p>
            <a:r>
              <a:rPr lang="en-US" altLang="zh-CN" dirty="0"/>
              <a:t>We find that the causes are inevitable, </a:t>
            </a:r>
          </a:p>
          <a:p>
            <a:r>
              <a:rPr lang="en-US" altLang="zh-CN" dirty="0"/>
              <a:t>First, the loss of attribute information in real scenes are unavoidable, </a:t>
            </a:r>
          </a:p>
          <a:p>
            <a:r>
              <a:rPr lang="en-US" altLang="zh-CN" dirty="0"/>
              <a:t>Second, it’s hard to collect a large dataset with balanced attribute distribution.</a:t>
            </a:r>
          </a:p>
          <a:p>
            <a:endParaRPr lang="en-US" altLang="zh-CN" dirty="0"/>
          </a:p>
          <a:p>
            <a:r>
              <a:rPr lang="en-US" altLang="zh-CN" dirty="0"/>
              <a:t>As a result, we consider the scene that the attribute information is obtainable,</a:t>
            </a:r>
          </a:p>
          <a:p>
            <a:r>
              <a:rPr lang="en-US" altLang="zh-CN" dirty="0"/>
              <a:t>For example, the face attribute can be obtained from the Witness description and  Actor profile.</a:t>
            </a:r>
          </a:p>
          <a:p>
            <a:endParaRPr lang="en-US" altLang="zh-CN" dirty="0"/>
          </a:p>
          <a:p>
            <a:r>
              <a:rPr lang="en-US" altLang="zh-CN" dirty="0"/>
              <a:t>Given the attribute information, the face restoration problem can be transformed to </a:t>
            </a:r>
          </a:p>
          <a:p>
            <a:pPr marL="228600" indent="-228600">
              <a:buAutoNum type="arabicPeriod"/>
            </a:pPr>
            <a:r>
              <a:rPr lang="en-US" altLang="zh-CN" dirty="0"/>
              <a:t>How to align the attribute and the image information</a:t>
            </a:r>
          </a:p>
          <a:p>
            <a:pPr marL="228600" indent="-228600">
              <a:buAutoNum type="arabicPeriod"/>
            </a:pPr>
            <a:r>
              <a:rPr lang="en-US" altLang="zh-CN" dirty="0"/>
              <a:t>How to let the attribute have a fine-grained impact on the restoration</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15</a:t>
            </a:fld>
            <a:endParaRPr lang="zh-CN" altLang="en-US"/>
          </a:p>
        </p:txBody>
      </p:sp>
    </p:spTree>
    <p:extLst>
      <p:ext uri="{BB962C8B-B14F-4D97-AF65-F5344CB8AC3E}">
        <p14:creationId xmlns:p14="http://schemas.microsoft.com/office/powerpoint/2010/main" val="429405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observations, we owe attribute bias problem to two main causes:</a:t>
            </a:r>
          </a:p>
          <a:p>
            <a:endParaRPr lang="en-US" altLang="zh-CN" dirty="0"/>
          </a:p>
          <a:p>
            <a:r>
              <a:rPr lang="en-US" altLang="zh-CN" dirty="0"/>
              <a:t>Lack of attribute information and training data prior. </a:t>
            </a:r>
          </a:p>
          <a:p>
            <a:endParaRPr lang="en-US" altLang="zh-CN" dirty="0"/>
          </a:p>
          <a:p>
            <a:r>
              <a:rPr lang="en-US" altLang="zh-CN" dirty="0"/>
              <a:t>We find that the causes are inevitable, </a:t>
            </a:r>
          </a:p>
          <a:p>
            <a:r>
              <a:rPr lang="en-US" altLang="zh-CN" dirty="0"/>
              <a:t>First, the loss of attribute information in real scenes are unavoidable, </a:t>
            </a:r>
          </a:p>
          <a:p>
            <a:r>
              <a:rPr lang="en-US" altLang="zh-CN" dirty="0"/>
              <a:t>Second, it’s hard to collect a large dataset with balanced attribute distribution.</a:t>
            </a:r>
          </a:p>
          <a:p>
            <a:endParaRPr lang="en-US" altLang="zh-CN" dirty="0"/>
          </a:p>
          <a:p>
            <a:r>
              <a:rPr lang="en-US" altLang="zh-CN" dirty="0"/>
              <a:t>As a result, we consider the scene that the attribute information is obtainable,</a:t>
            </a:r>
          </a:p>
          <a:p>
            <a:r>
              <a:rPr lang="en-US" altLang="zh-CN" dirty="0"/>
              <a:t>For example, the face attribute can be obtained from the Witness description and  Actor profile.</a:t>
            </a:r>
          </a:p>
          <a:p>
            <a:endParaRPr lang="en-US" altLang="zh-CN" dirty="0"/>
          </a:p>
          <a:p>
            <a:r>
              <a:rPr lang="en-US" altLang="zh-CN" dirty="0"/>
              <a:t>Given the attribute information, the face restoration problem can be transformed to </a:t>
            </a:r>
          </a:p>
          <a:p>
            <a:pPr marL="228600" indent="-228600">
              <a:buAutoNum type="arabicPeriod"/>
            </a:pPr>
            <a:r>
              <a:rPr lang="en-US" altLang="zh-CN" dirty="0"/>
              <a:t>How to align the attribute and the image information</a:t>
            </a:r>
          </a:p>
          <a:p>
            <a:pPr marL="228600" indent="-228600">
              <a:buAutoNum type="arabicPeriod"/>
            </a:pPr>
            <a:r>
              <a:rPr lang="en-US" altLang="zh-CN" dirty="0"/>
              <a:t>How to let the attribute have a fine-grained impact on the restoration</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16</a:t>
            </a:fld>
            <a:endParaRPr lang="zh-CN" altLang="en-US"/>
          </a:p>
        </p:txBody>
      </p:sp>
    </p:spTree>
    <p:extLst>
      <p:ext uri="{BB962C8B-B14F-4D97-AF65-F5344CB8AC3E}">
        <p14:creationId xmlns:p14="http://schemas.microsoft.com/office/powerpoint/2010/main" val="2972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observations, we owe attribute bias problem to two main causes:</a:t>
            </a:r>
          </a:p>
          <a:p>
            <a:endParaRPr lang="en-US" altLang="zh-CN" dirty="0"/>
          </a:p>
          <a:p>
            <a:r>
              <a:rPr lang="en-US" altLang="zh-CN" dirty="0"/>
              <a:t>Lack of attribute information and training data prior. </a:t>
            </a:r>
          </a:p>
          <a:p>
            <a:endParaRPr lang="en-US" altLang="zh-CN" dirty="0"/>
          </a:p>
          <a:p>
            <a:r>
              <a:rPr lang="en-US" altLang="zh-CN" dirty="0"/>
              <a:t>We find that the causes are inevitable, </a:t>
            </a:r>
          </a:p>
          <a:p>
            <a:r>
              <a:rPr lang="en-US" altLang="zh-CN" dirty="0"/>
              <a:t>First, the loss of attribute information in real scenes are unavoidable, </a:t>
            </a:r>
          </a:p>
          <a:p>
            <a:r>
              <a:rPr lang="en-US" altLang="zh-CN" dirty="0"/>
              <a:t>Second, it’s hard to collect a large dataset with balanced attribute distribution.</a:t>
            </a:r>
          </a:p>
          <a:p>
            <a:endParaRPr lang="en-US" altLang="zh-CN" dirty="0"/>
          </a:p>
          <a:p>
            <a:r>
              <a:rPr lang="en-US" altLang="zh-CN" dirty="0"/>
              <a:t>As a result, we consider the scene that the attribute information is obtainable,</a:t>
            </a:r>
          </a:p>
          <a:p>
            <a:r>
              <a:rPr lang="en-US" altLang="zh-CN" dirty="0"/>
              <a:t>For example, the face attribute can be obtained from the Witness description and  Actor profile.</a:t>
            </a:r>
          </a:p>
          <a:p>
            <a:endParaRPr lang="en-US" altLang="zh-CN" dirty="0"/>
          </a:p>
          <a:p>
            <a:r>
              <a:rPr lang="en-US" altLang="zh-CN" dirty="0"/>
              <a:t>Given the attribute information, the face restoration problem can be transformed to </a:t>
            </a:r>
          </a:p>
          <a:p>
            <a:pPr marL="228600" indent="-228600">
              <a:buAutoNum type="arabicPeriod"/>
            </a:pPr>
            <a:r>
              <a:rPr lang="en-US" altLang="zh-CN" dirty="0"/>
              <a:t>How to align the attribute and the image information</a:t>
            </a:r>
          </a:p>
          <a:p>
            <a:pPr marL="228600" indent="-228600">
              <a:buAutoNum type="arabicPeriod"/>
            </a:pPr>
            <a:r>
              <a:rPr lang="en-US" altLang="zh-CN" dirty="0"/>
              <a:t>How to let the attribute have a fine-grained impact on the restoration</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17</a:t>
            </a:fld>
            <a:endParaRPr lang="zh-CN" altLang="en-US"/>
          </a:p>
        </p:txBody>
      </p:sp>
    </p:spTree>
    <p:extLst>
      <p:ext uri="{BB962C8B-B14F-4D97-AF65-F5344CB8AC3E}">
        <p14:creationId xmlns:p14="http://schemas.microsoft.com/office/powerpoint/2010/main" val="84019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observations, we owe attribute bias problem to two main causes:</a:t>
            </a:r>
          </a:p>
          <a:p>
            <a:endParaRPr lang="en-US" altLang="zh-CN" dirty="0"/>
          </a:p>
          <a:p>
            <a:r>
              <a:rPr lang="en-US" altLang="zh-CN" dirty="0"/>
              <a:t>Lack of attribute information and training data prior. </a:t>
            </a:r>
          </a:p>
          <a:p>
            <a:endParaRPr lang="en-US" altLang="zh-CN" dirty="0"/>
          </a:p>
          <a:p>
            <a:r>
              <a:rPr lang="en-US" altLang="zh-CN" dirty="0"/>
              <a:t>We find that the causes are inevitable, </a:t>
            </a:r>
          </a:p>
          <a:p>
            <a:r>
              <a:rPr lang="en-US" altLang="zh-CN" dirty="0"/>
              <a:t>First, the loss of attribute information in real scenes are unavoidable, </a:t>
            </a:r>
          </a:p>
          <a:p>
            <a:r>
              <a:rPr lang="en-US" altLang="zh-CN" dirty="0"/>
              <a:t>Second, it’s hard to collect a large dataset with balanced attribute distribution.</a:t>
            </a:r>
          </a:p>
          <a:p>
            <a:endParaRPr lang="en-US" altLang="zh-CN" dirty="0"/>
          </a:p>
          <a:p>
            <a:r>
              <a:rPr lang="en-US" altLang="zh-CN" dirty="0"/>
              <a:t>As a result, we consider the scene that the attribute information is obtainable,</a:t>
            </a:r>
          </a:p>
          <a:p>
            <a:r>
              <a:rPr lang="en-US" altLang="zh-CN" dirty="0"/>
              <a:t>For example, the face attribute can be obtained from the Witness description and  Actor profile.</a:t>
            </a:r>
          </a:p>
          <a:p>
            <a:endParaRPr lang="en-US" altLang="zh-CN" dirty="0"/>
          </a:p>
          <a:p>
            <a:r>
              <a:rPr lang="en-US" altLang="zh-CN" dirty="0"/>
              <a:t>Given the attribute information, the face restoration problem can be transformed to </a:t>
            </a:r>
          </a:p>
          <a:p>
            <a:pPr marL="228600" indent="-228600">
              <a:buAutoNum type="arabicPeriod"/>
            </a:pPr>
            <a:r>
              <a:rPr lang="en-US" altLang="zh-CN" dirty="0"/>
              <a:t>How to align the attribute and the image information</a:t>
            </a:r>
          </a:p>
          <a:p>
            <a:pPr marL="228600" indent="-228600">
              <a:buAutoNum type="arabicPeriod"/>
            </a:pPr>
            <a:r>
              <a:rPr lang="en-US" altLang="zh-CN" dirty="0"/>
              <a:t>How to let the attribute have a fine-grained impact on the restoration</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18</a:t>
            </a:fld>
            <a:endParaRPr lang="zh-CN" altLang="en-US"/>
          </a:p>
        </p:txBody>
      </p:sp>
    </p:spTree>
    <p:extLst>
      <p:ext uri="{BB962C8B-B14F-4D97-AF65-F5344CB8AC3E}">
        <p14:creationId xmlns:p14="http://schemas.microsoft.com/office/powerpoint/2010/main" val="284685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After identifying the causes of attribute bias,</a:t>
            </a:r>
            <a:r>
              <a:rPr lang="en-US" altLang="zh-CN" dirty="0"/>
              <a:t>, we design the </a:t>
            </a:r>
            <a:r>
              <a:rPr lang="en-US" altLang="zh-CN" dirty="0" err="1"/>
              <a:t>DebiasFR</a:t>
            </a:r>
            <a:r>
              <a:rPr lang="en-US" altLang="zh-CN" dirty="0"/>
              <a:t> model, which consists of three parts: the encoder, the decoder, and the attribute representations.</a:t>
            </a:r>
          </a:p>
          <a:p>
            <a:endParaRPr lang="en-US" altLang="zh-CN" dirty="0"/>
          </a:p>
          <a:p>
            <a:r>
              <a:rPr lang="en-US" altLang="zh-CN" dirty="0"/>
              <a:t>The encoder extracts the images information  and the attribute representations will adjust its attribute information part,</a:t>
            </a:r>
          </a:p>
          <a:p>
            <a:r>
              <a:rPr lang="en-US" altLang="zh-CN" dirty="0"/>
              <a:t>The Decoder is a pretrained face generative model ‘</a:t>
            </a:r>
            <a:r>
              <a:rPr lang="en-US" altLang="zh-CN" dirty="0" err="1"/>
              <a:t>styleGAN</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design feature fusion module to fuse the feature from decoder and encoder, which guarantee the image quality of the output face image. </a:t>
            </a:r>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19</a:t>
            </a:fld>
            <a:endParaRPr lang="zh-CN" altLang="en-US"/>
          </a:p>
        </p:txBody>
      </p:sp>
    </p:spTree>
    <p:extLst>
      <p:ext uri="{BB962C8B-B14F-4D97-AF65-F5344CB8AC3E}">
        <p14:creationId xmlns:p14="http://schemas.microsoft.com/office/powerpoint/2010/main" val="248207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To begin, let me provide some background information. Face restoration is a task that aims to enhance low-quality face images into high-quality ones. This process includes super-resolution, denoising, deblurring, and more. In the past, restoration algorithms suffered from the issue of over-smoothing, resulting in blurry regions in important facial features like teeth and eyes.</a:t>
            </a:r>
            <a:endParaRPr lang="en-US" altLang="zh-CN" dirty="0"/>
          </a:p>
          <a:p>
            <a:endParaRPr lang="en-US" altLang="zh-CN" dirty="0"/>
          </a:p>
          <a:p>
            <a:endParaRPr lang="en-US" altLang="zh-CN" dirty="0"/>
          </a:p>
          <a:p>
            <a:endParaRPr lang="en-US" altLang="zh-CN" dirty="0"/>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2</a:t>
            </a:fld>
            <a:endParaRPr lang="zh-CN" altLang="en-US"/>
          </a:p>
        </p:txBody>
      </p:sp>
    </p:spTree>
    <p:extLst>
      <p:ext uri="{BB962C8B-B14F-4D97-AF65-F5344CB8AC3E}">
        <p14:creationId xmlns:p14="http://schemas.microsoft.com/office/powerpoint/2010/main" val="375539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After identifying the causes of attribute bias,</a:t>
            </a:r>
            <a:r>
              <a:rPr lang="en-US" altLang="zh-CN" dirty="0"/>
              <a:t>, we design the </a:t>
            </a:r>
            <a:r>
              <a:rPr lang="en-US" altLang="zh-CN" dirty="0" err="1"/>
              <a:t>DebiasFR</a:t>
            </a:r>
            <a:r>
              <a:rPr lang="en-US" altLang="zh-CN" dirty="0"/>
              <a:t> model, which consists of three parts: the encoder, the decoder, and the attribute representations.</a:t>
            </a:r>
          </a:p>
          <a:p>
            <a:endParaRPr lang="en-US" altLang="zh-CN" dirty="0"/>
          </a:p>
          <a:p>
            <a:r>
              <a:rPr lang="en-US" altLang="zh-CN" dirty="0"/>
              <a:t>The encoder extracts the images information  and the attribute representations will adjust its attribute information part,</a:t>
            </a:r>
          </a:p>
          <a:p>
            <a:r>
              <a:rPr lang="en-US" altLang="zh-CN" dirty="0"/>
              <a:t>The Decoder is a pretrained face generative model ‘</a:t>
            </a:r>
            <a:r>
              <a:rPr lang="en-US" altLang="zh-CN" dirty="0" err="1"/>
              <a:t>styleGAN</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design feature fusion module to fuse the feature from decoder and encoder, which guarantee the image quality of the output face image. </a:t>
            </a:r>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20</a:t>
            </a:fld>
            <a:endParaRPr lang="zh-CN" altLang="en-US"/>
          </a:p>
        </p:txBody>
      </p:sp>
    </p:spTree>
    <p:extLst>
      <p:ext uri="{BB962C8B-B14F-4D97-AF65-F5344CB8AC3E}">
        <p14:creationId xmlns:p14="http://schemas.microsoft.com/office/powerpoint/2010/main" val="405038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After identifying the causes of attribute bias,</a:t>
            </a:r>
            <a:r>
              <a:rPr lang="en-US" altLang="zh-CN" dirty="0"/>
              <a:t>, we design the </a:t>
            </a:r>
            <a:r>
              <a:rPr lang="en-US" altLang="zh-CN" dirty="0" err="1"/>
              <a:t>DebiasFR</a:t>
            </a:r>
            <a:r>
              <a:rPr lang="en-US" altLang="zh-CN" dirty="0"/>
              <a:t> model, which consists of three parts: the encoder, the decoder, and the attribute representations.</a:t>
            </a:r>
          </a:p>
          <a:p>
            <a:endParaRPr lang="en-US" altLang="zh-CN" dirty="0"/>
          </a:p>
          <a:p>
            <a:r>
              <a:rPr lang="en-US" altLang="zh-CN" dirty="0"/>
              <a:t>The encoder extracts the images information  and the attribute representations will adjust its attribute information part,</a:t>
            </a:r>
          </a:p>
          <a:p>
            <a:r>
              <a:rPr lang="en-US" altLang="zh-CN" dirty="0"/>
              <a:t>The Decoder is a pretrained face generative model ‘</a:t>
            </a:r>
            <a:r>
              <a:rPr lang="en-US" altLang="zh-CN" dirty="0" err="1"/>
              <a:t>styleGAN</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design feature fusion module to fuse the feature from decoder and encoder, which guarantee the image quality of the output face image. </a:t>
            </a:r>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21</a:t>
            </a:fld>
            <a:endParaRPr lang="zh-CN" altLang="en-US"/>
          </a:p>
        </p:txBody>
      </p:sp>
    </p:spTree>
    <p:extLst>
      <p:ext uri="{BB962C8B-B14F-4D97-AF65-F5344CB8AC3E}">
        <p14:creationId xmlns:p14="http://schemas.microsoft.com/office/powerpoint/2010/main" val="1110246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After identifying the causes of attribute bias,</a:t>
            </a:r>
            <a:r>
              <a:rPr lang="en-US" altLang="zh-CN" dirty="0"/>
              <a:t>, we design the </a:t>
            </a:r>
            <a:r>
              <a:rPr lang="en-US" altLang="zh-CN" dirty="0" err="1"/>
              <a:t>DebiasFR</a:t>
            </a:r>
            <a:r>
              <a:rPr lang="en-US" altLang="zh-CN" dirty="0"/>
              <a:t> model, which consists of three parts: the encoder, the decoder, and the attribute representations.</a:t>
            </a:r>
          </a:p>
          <a:p>
            <a:endParaRPr lang="en-US" altLang="zh-CN" dirty="0"/>
          </a:p>
          <a:p>
            <a:r>
              <a:rPr lang="en-US" altLang="zh-CN" dirty="0"/>
              <a:t>The encoder extracts the images information  and the attribute representations will adjust its attribute information part,</a:t>
            </a:r>
          </a:p>
          <a:p>
            <a:r>
              <a:rPr lang="en-US" altLang="zh-CN" dirty="0"/>
              <a:t>The Decoder is a pretrained face generative model ‘</a:t>
            </a:r>
            <a:r>
              <a:rPr lang="en-US" altLang="zh-CN" dirty="0" err="1"/>
              <a:t>styleGAN</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design feature fusion module to fuse the feature from decoder and encoder, which guarantee the image quality of the output face image. </a:t>
            </a:r>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22</a:t>
            </a:fld>
            <a:endParaRPr lang="zh-CN" altLang="en-US"/>
          </a:p>
        </p:txBody>
      </p:sp>
    </p:spTree>
    <p:extLst>
      <p:ext uri="{BB962C8B-B14F-4D97-AF65-F5344CB8AC3E}">
        <p14:creationId xmlns:p14="http://schemas.microsoft.com/office/powerpoint/2010/main" val="279154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After identifying the causes of attribute bias,</a:t>
            </a:r>
            <a:r>
              <a:rPr lang="en-US" altLang="zh-CN" dirty="0"/>
              <a:t>, we design the </a:t>
            </a:r>
            <a:r>
              <a:rPr lang="en-US" altLang="zh-CN" dirty="0" err="1"/>
              <a:t>DebiasFR</a:t>
            </a:r>
            <a:r>
              <a:rPr lang="en-US" altLang="zh-CN" dirty="0"/>
              <a:t> model, which consists of three parts: the encoder, the decoder, and the attribute representations.</a:t>
            </a:r>
          </a:p>
          <a:p>
            <a:endParaRPr lang="en-US" altLang="zh-CN" dirty="0"/>
          </a:p>
          <a:p>
            <a:r>
              <a:rPr lang="en-US" altLang="zh-CN" dirty="0"/>
              <a:t>The encoder extracts the images information  and the attribute representations will adjust its attribute information part,</a:t>
            </a:r>
          </a:p>
          <a:p>
            <a:r>
              <a:rPr lang="en-US" altLang="zh-CN" dirty="0"/>
              <a:t>The Decoder is a pretrained face generative model ‘</a:t>
            </a:r>
            <a:r>
              <a:rPr lang="en-US" altLang="zh-CN" dirty="0" err="1"/>
              <a:t>styleGAN</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design feature fusion module to fuse the feature from decoder and encoder, which guarantee the image quality of the output face image. </a:t>
            </a:r>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23</a:t>
            </a:fld>
            <a:endParaRPr lang="zh-CN" altLang="en-US"/>
          </a:p>
        </p:txBody>
      </p:sp>
    </p:spTree>
    <p:extLst>
      <p:ext uri="{BB962C8B-B14F-4D97-AF65-F5344CB8AC3E}">
        <p14:creationId xmlns:p14="http://schemas.microsoft.com/office/powerpoint/2010/main" val="1054617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The architecture adjusts the image attribute through the attribute representation.</a:t>
            </a:r>
          </a:p>
          <a:p>
            <a:endParaRPr lang="en-US" altLang="zh-CN" sz="1200" dirty="0"/>
          </a:p>
          <a:p>
            <a:r>
              <a:rPr lang="en-US" altLang="zh-CN" sz="1200" dirty="0"/>
              <a:t>The adjustment is achieved through two steps. </a:t>
            </a:r>
          </a:p>
          <a:p>
            <a:endParaRPr lang="en-US" altLang="zh-CN" sz="1200" dirty="0"/>
          </a:p>
          <a:p>
            <a:r>
              <a:rPr lang="en-US" altLang="zh-CN" sz="1200" dirty="0"/>
              <a:t>First, we determine the attribute weights. Set corresponding weights to 1, others to 0.</a:t>
            </a:r>
          </a:p>
          <a:p>
            <a:endParaRPr lang="en-US" altLang="zh-CN" sz="1200" dirty="0"/>
          </a:p>
          <a:p>
            <a:r>
              <a:rPr lang="en-US" altLang="zh-CN" sz="1200" dirty="0"/>
              <a:t>Second, we add the latent vector extracted from encoder with the representation and input to the decoder.</a:t>
            </a:r>
          </a:p>
          <a:p>
            <a:endParaRPr lang="en-US" altLang="zh-CN" sz="1200" dirty="0"/>
          </a:p>
          <a:p>
            <a:r>
              <a:rPr lang="en-US" altLang="zh-CN" sz="1200" dirty="0"/>
              <a:t>Since the representations is involved into the forward phase of the model, its weight is randomly initialized and updated by the gradient back-propagation. </a:t>
            </a:r>
          </a:p>
          <a:p>
            <a:r>
              <a:rPr lang="en-US" altLang="zh-CN" sz="1200" dirty="0"/>
              <a:t> </a:t>
            </a:r>
          </a:p>
          <a:p>
            <a:r>
              <a:rPr lang="en-US" altLang="zh-CN" b="0" i="0" dirty="0">
                <a:solidFill>
                  <a:srgbClr val="374151"/>
                </a:solidFill>
                <a:effectLst/>
                <a:latin typeface="Söhne"/>
              </a:rPr>
              <a:t>This design offered two advantages: fine-grained control over attribute impact on the image and lower costs compared to training the representation for the combination of attributes.</a:t>
            </a:r>
            <a:endParaRPr lang="zh-CN" altLang="en-US"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24</a:t>
            </a:fld>
            <a:endParaRPr lang="zh-CN" altLang="en-US"/>
          </a:p>
        </p:txBody>
      </p:sp>
    </p:spTree>
    <p:extLst>
      <p:ext uri="{BB962C8B-B14F-4D97-AF65-F5344CB8AC3E}">
        <p14:creationId xmlns:p14="http://schemas.microsoft.com/office/powerpoint/2010/main" val="6139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training of the representations and other parts of our model,</a:t>
            </a:r>
          </a:p>
          <a:p>
            <a:r>
              <a:rPr lang="en-US" altLang="zh-CN" dirty="0"/>
              <a:t>we define the training problem as a two objective optimization problem: </a:t>
            </a:r>
          </a:p>
          <a:p>
            <a:r>
              <a:rPr lang="en-US" altLang="zh-CN" dirty="0"/>
              <a:t>The model should  restore the image well and guarantee the consistency of input attribute and the restored attribute.</a:t>
            </a:r>
          </a:p>
          <a:p>
            <a:endParaRPr lang="en-US" altLang="zh-CN" dirty="0"/>
          </a:p>
          <a:p>
            <a:r>
              <a:rPr lang="en-US" altLang="zh-CN" dirty="0"/>
              <a:t>And we design loss functions for the two objectives. </a:t>
            </a:r>
          </a:p>
          <a:p>
            <a:endParaRPr lang="en-US" altLang="zh-CN" dirty="0"/>
          </a:p>
          <a:p>
            <a:r>
              <a:rPr lang="en-US" altLang="zh-CN" dirty="0"/>
              <a:t>For image restoration, we employ two loss function.</a:t>
            </a:r>
          </a:p>
          <a:p>
            <a:endParaRPr lang="en-US" altLang="zh-CN" dirty="0"/>
          </a:p>
          <a:p>
            <a:r>
              <a:rPr lang="en-US" altLang="zh-CN" dirty="0"/>
              <a:t>The first one is the reconstruction loss. Basically, It requires the restored image to be the same as the target image.</a:t>
            </a:r>
          </a:p>
          <a:p>
            <a:r>
              <a:rPr lang="en-US" altLang="zh-CN" dirty="0"/>
              <a:t>It</a:t>
            </a:r>
            <a:r>
              <a:rPr lang="zh-CN" altLang="en-US" dirty="0"/>
              <a:t> </a:t>
            </a:r>
            <a:r>
              <a:rPr lang="en-US" altLang="zh-CN" dirty="0"/>
              <a:t>calculates the differences as the mean absolute error at pixel levels and the feature level.</a:t>
            </a:r>
          </a:p>
          <a:p>
            <a:endParaRPr lang="en-US" altLang="zh-CN" dirty="0"/>
          </a:p>
          <a:p>
            <a:r>
              <a:rPr lang="en-US" altLang="zh-CN" dirty="0"/>
              <a:t>The second one is the adversarial loss, which regards the restoration model as the generator in the adversarial learning.</a:t>
            </a:r>
          </a:p>
          <a:p>
            <a:r>
              <a:rPr lang="en-US" altLang="zh-CN" dirty="0"/>
              <a:t> It adjusts the restored image distribution to be aligned with the real image distribution.</a:t>
            </a:r>
          </a:p>
          <a:p>
            <a:endParaRPr lang="en-US" altLang="zh-CN" dirty="0"/>
          </a:p>
          <a:p>
            <a:r>
              <a:rPr lang="en-US" altLang="zh-CN" dirty="0"/>
              <a:t>For attribute consistency, we employ the attribute loss, which is the cross entropy loss calculated from the input attribute and attribute predicted from the restored image.</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25</a:t>
            </a:fld>
            <a:endParaRPr lang="zh-CN" altLang="en-US"/>
          </a:p>
        </p:txBody>
      </p:sp>
    </p:spTree>
    <p:extLst>
      <p:ext uri="{BB962C8B-B14F-4D97-AF65-F5344CB8AC3E}">
        <p14:creationId xmlns:p14="http://schemas.microsoft.com/office/powerpoint/2010/main" val="117185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Basically, we train the model in a self-supervised manner. The ground-truth image y is degraded by a series of operators including </a:t>
            </a:r>
            <a:r>
              <a:rPr lang="en-US" altLang="zh-CN" dirty="0" err="1"/>
              <a:t>guassian</a:t>
            </a:r>
            <a:r>
              <a:rPr lang="en-US" altLang="zh-CN" dirty="0"/>
              <a:t> blur, down-sample, noise and JPEG</a:t>
            </a:r>
          </a:p>
          <a:p>
            <a:r>
              <a:rPr lang="en-US" altLang="zh-CN" dirty="0"/>
              <a:t>Compression.  The low-quality image x and the attribute label is input to the face restoration model and get the restoration image </a:t>
            </a:r>
            <a:r>
              <a:rPr lang="en-US" altLang="zh-CN" dirty="0" err="1"/>
              <a:t>y_hat</a:t>
            </a:r>
            <a:r>
              <a:rPr lang="en-US" altLang="zh-CN" dirty="0"/>
              <a:t>, the restoration loss and attribute loss </a:t>
            </a:r>
            <a:r>
              <a:rPr lang="en-US" altLang="zh-CN" dirty="0" err="1"/>
              <a:t>ia</a:t>
            </a:r>
            <a:r>
              <a:rPr lang="en-US" altLang="zh-CN" dirty="0"/>
              <a:t> calculated</a:t>
            </a:r>
          </a:p>
          <a:p>
            <a:r>
              <a:rPr lang="en-US" altLang="zh-CN" dirty="0"/>
              <a:t>Based on </a:t>
            </a:r>
            <a:r>
              <a:rPr lang="en-US" altLang="zh-CN" dirty="0" err="1"/>
              <a:t>y_hat</a:t>
            </a:r>
            <a:r>
              <a:rPr lang="en-US" altLang="zh-CN" dirty="0"/>
              <a:t> y and the attribute</a:t>
            </a:r>
          </a:p>
          <a:p>
            <a:endParaRPr lang="en-US" altLang="zh-CN" dirty="0"/>
          </a:p>
          <a:p>
            <a:r>
              <a:rPr lang="en-US" altLang="zh-CN" dirty="0"/>
              <a:t>This training strategy has a problem that the model will be only trained by paired image and attribute, which can enlarge the influence from training prior.</a:t>
            </a:r>
          </a:p>
          <a:p>
            <a:endParaRPr lang="zh-CN" altLang="en-US"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26</a:t>
            </a:fld>
            <a:endParaRPr lang="zh-CN" altLang="en-US"/>
          </a:p>
        </p:txBody>
      </p:sp>
    </p:spTree>
    <p:extLst>
      <p:ext uri="{BB962C8B-B14F-4D97-AF65-F5344CB8AC3E}">
        <p14:creationId xmlns:p14="http://schemas.microsoft.com/office/powerpoint/2010/main" val="2854455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a result, we propose a data augmentation method called pseudo-pair strategy, which constrain the model by the degraded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restored image </a:t>
            </a:r>
            <a:r>
              <a:rPr lang="en-US" altLang="zh-CN" dirty="0" err="1"/>
              <a:t>y_hat</a:t>
            </a:r>
            <a:r>
              <a:rPr lang="en-US" altLang="zh-CN" dirty="0"/>
              <a:t> is degraded by the same degradation model as y to obtain </a:t>
            </a:r>
            <a:r>
              <a:rPr lang="en-US" altLang="zh-CN" dirty="0" err="1"/>
              <a:t>x_hat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calculate degradation loss based on x and </a:t>
            </a:r>
            <a:r>
              <a:rPr lang="en-US" altLang="zh-CN" dirty="0" err="1"/>
              <a:t>x_hat</a:t>
            </a:r>
            <a:r>
              <a:rPr lang="en-US" altLang="zh-CN" dirty="0"/>
              <a:t>, while attribute loss by </a:t>
            </a:r>
            <a:r>
              <a:rPr lang="en-US" altLang="zh-CN" dirty="0" err="1"/>
              <a:t>y_hat</a:t>
            </a:r>
            <a:r>
              <a:rPr lang="en-US" altLang="zh-CN" dirty="0"/>
              <a:t> and attribute.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this strategy, the input image x can be paired with arbitrary attribute as the  attribute information will be wiped after the degradation.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p>
          <a:p>
            <a:endParaRPr lang="zh-CN" altLang="en-US"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27</a:t>
            </a:fld>
            <a:endParaRPr lang="zh-CN" altLang="en-US"/>
          </a:p>
        </p:txBody>
      </p:sp>
    </p:spTree>
    <p:extLst>
      <p:ext uri="{BB962C8B-B14F-4D97-AF65-F5344CB8AC3E}">
        <p14:creationId xmlns:p14="http://schemas.microsoft.com/office/powerpoint/2010/main" val="217244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Then, I will introduce the experiment part</a:t>
            </a:r>
          </a:p>
          <a:p>
            <a:endParaRPr lang="en-US" altLang="zh-CN" dirty="0"/>
          </a:p>
          <a:p>
            <a:r>
              <a:rPr lang="en-US" altLang="zh-CN" dirty="0"/>
              <a:t>We employ three kinds of metrics to evaluate the methods</a:t>
            </a:r>
          </a:p>
          <a:p>
            <a:endParaRPr lang="en-US" altLang="zh-CN" dirty="0"/>
          </a:p>
          <a:p>
            <a:r>
              <a:rPr lang="en-US" altLang="zh-CN" dirty="0"/>
              <a:t>PSNR,SSIM NIQE and FID are used to evaluate the quality of the restored image., while attribute error are used to evaluate the attribute bias problem</a:t>
            </a:r>
            <a:endParaRPr lang="zh-CN" altLang="en-US"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28</a:t>
            </a:fld>
            <a:endParaRPr lang="zh-CN" altLang="en-US"/>
          </a:p>
        </p:txBody>
      </p:sp>
    </p:spTree>
    <p:extLst>
      <p:ext uri="{BB962C8B-B14F-4D97-AF65-F5344CB8AC3E}">
        <p14:creationId xmlns:p14="http://schemas.microsoft.com/office/powerpoint/2010/main" val="2434815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conduct experiment in two kinds of dataset, one is </a:t>
            </a:r>
            <a:r>
              <a:rPr lang="en-US" altLang="zh-CN" dirty="0" err="1"/>
              <a:t>CelebA</a:t>
            </a:r>
            <a:r>
              <a:rPr lang="en-US" altLang="zh-CN" dirty="0"/>
              <a:t> which is a high-quality face image dataset.</a:t>
            </a:r>
          </a:p>
          <a:p>
            <a:endParaRPr lang="en-US" altLang="zh-CN" dirty="0"/>
          </a:p>
          <a:p>
            <a:r>
              <a:rPr lang="en-US" altLang="zh-CN" dirty="0"/>
              <a:t>We degrade the image to get the low-quality image. </a:t>
            </a:r>
          </a:p>
          <a:p>
            <a:endParaRPr lang="en-US" altLang="zh-CN" dirty="0"/>
          </a:p>
          <a:p>
            <a:r>
              <a:rPr lang="en-US" altLang="zh-CN" dirty="0"/>
              <a:t>As the table shows, Our method can effectively alleviate the attribute bias problem while still have comparable performance on the image quality.  </a:t>
            </a:r>
          </a:p>
        </p:txBody>
      </p:sp>
      <p:sp>
        <p:nvSpPr>
          <p:cNvPr id="4" name="灯片编号占位符 3"/>
          <p:cNvSpPr>
            <a:spLocks noGrp="1"/>
          </p:cNvSpPr>
          <p:nvPr>
            <p:ph type="sldNum" sz="quarter" idx="5"/>
          </p:nvPr>
        </p:nvSpPr>
        <p:spPr/>
        <p:txBody>
          <a:bodyPr/>
          <a:lstStyle/>
          <a:p>
            <a:fld id="{3874B832-8117-4F93-AB9E-5AD71DD3918A}" type="slidenum">
              <a:rPr lang="zh-CN" altLang="en-US" smtClean="0"/>
              <a:t>29</a:t>
            </a:fld>
            <a:endParaRPr lang="zh-CN" altLang="en-US"/>
          </a:p>
        </p:txBody>
      </p:sp>
    </p:spTree>
    <p:extLst>
      <p:ext uri="{BB962C8B-B14F-4D97-AF65-F5344CB8AC3E}">
        <p14:creationId xmlns:p14="http://schemas.microsoft.com/office/powerpoint/2010/main" val="38684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To begin, let me provide some background information. Face restoration is a task that aims to enhance low-quality face images into high-quality ones. This process includes super-resolution, denoising, deblurring, and more. In the past, restoration algorithms suffered from the issue of over-smoothing, resulting in blurry regions in important facial features like teeth and eyes.</a:t>
            </a:r>
            <a:endParaRPr lang="en-US" altLang="zh-CN" dirty="0"/>
          </a:p>
          <a:p>
            <a:endParaRPr lang="en-US" altLang="zh-CN" dirty="0"/>
          </a:p>
          <a:p>
            <a:endParaRPr lang="en-US" altLang="zh-CN" dirty="0"/>
          </a:p>
          <a:p>
            <a:endParaRPr lang="en-US" altLang="zh-CN" dirty="0"/>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3</a:t>
            </a:fld>
            <a:endParaRPr lang="zh-CN" altLang="en-US"/>
          </a:p>
        </p:txBody>
      </p:sp>
    </p:spTree>
    <p:extLst>
      <p:ext uri="{BB962C8B-B14F-4D97-AF65-F5344CB8AC3E}">
        <p14:creationId xmlns:p14="http://schemas.microsoft.com/office/powerpoint/2010/main" val="354410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observation is consistent in the real scene. We conduct experiment in IMDB ,which is collected from the internet and COX, which is captured under surveillance scene.</a:t>
            </a:r>
          </a:p>
          <a:p>
            <a:r>
              <a:rPr lang="en-US" altLang="zh-CN" dirty="0"/>
              <a:t>And found that our method can generalize well to this scene. </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30</a:t>
            </a:fld>
            <a:endParaRPr lang="zh-CN" altLang="en-US"/>
          </a:p>
        </p:txBody>
      </p:sp>
    </p:spTree>
    <p:extLst>
      <p:ext uri="{BB962C8B-B14F-4D97-AF65-F5344CB8AC3E}">
        <p14:creationId xmlns:p14="http://schemas.microsoft.com/office/powerpoint/2010/main" val="330587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Additionally, we analyzed the results by inspecting the restored images and found that attribute bias mainly resulted from texture restoration in local regions. </a:t>
            </a:r>
          </a:p>
          <a:p>
            <a:endParaRPr lang="en-US" altLang="zh-CN" b="0" i="0" dirty="0">
              <a:solidFill>
                <a:srgbClr val="374151"/>
              </a:solidFill>
              <a:effectLst/>
              <a:latin typeface="Söhne"/>
            </a:endParaRPr>
          </a:p>
          <a:p>
            <a:r>
              <a:rPr lang="en-US" altLang="zh-CN" dirty="0"/>
              <a:t>As the figure shows, the models tend to restore a image belongs to a 14 years old boy.</a:t>
            </a:r>
          </a:p>
          <a:p>
            <a:endParaRPr lang="en-US" altLang="zh-CN" dirty="0"/>
          </a:p>
          <a:p>
            <a:r>
              <a:rPr lang="en-US" altLang="zh-CN" dirty="0"/>
              <a:t>Due to the wrinkles generated by the model, the restored image looks like an old lady. </a:t>
            </a:r>
          </a:p>
          <a:p>
            <a:endParaRPr lang="en-US" altLang="zh-CN" dirty="0"/>
          </a:p>
          <a:p>
            <a:r>
              <a:rPr lang="en-US" altLang="zh-CN" dirty="0"/>
              <a:t>Our method successfully avoids this problem. </a:t>
            </a:r>
          </a:p>
          <a:p>
            <a:endParaRPr lang="en-US" altLang="zh-CN"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31</a:t>
            </a:fld>
            <a:endParaRPr lang="zh-CN" altLang="en-US"/>
          </a:p>
        </p:txBody>
      </p:sp>
    </p:spTree>
    <p:extLst>
      <p:ext uri="{BB962C8B-B14F-4D97-AF65-F5344CB8AC3E}">
        <p14:creationId xmlns:p14="http://schemas.microsoft.com/office/powerpoint/2010/main" val="259953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Thanks to the design of attribute representations, our method allowed for tuning attribute weights to achieve the desired restoration results. </a:t>
            </a:r>
          </a:p>
          <a:p>
            <a:r>
              <a:rPr lang="en-US" altLang="zh-CN" b="0" i="0" dirty="0">
                <a:solidFill>
                  <a:srgbClr val="374151"/>
                </a:solidFill>
                <a:effectLst/>
                <a:latin typeface="Söhne"/>
              </a:rPr>
              <a:t>The variation in images mainly occurred in local textures, indicating effective attribute adjustment while maintaining consistency with the input image.</a:t>
            </a:r>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32</a:t>
            </a:fld>
            <a:endParaRPr lang="zh-CN" altLang="en-US"/>
          </a:p>
        </p:txBody>
      </p:sp>
    </p:spTree>
    <p:extLst>
      <p:ext uri="{BB962C8B-B14F-4D97-AF65-F5344CB8AC3E}">
        <p14:creationId xmlns:p14="http://schemas.microsoft.com/office/powerpoint/2010/main" val="1694755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3874B832-8117-4F93-AB9E-5AD71DD3918A}" type="slidenum">
              <a:rPr lang="zh-CN" altLang="en-US" smtClean="0"/>
              <a:t>33</a:t>
            </a:fld>
            <a:endParaRPr lang="zh-CN" altLang="en-US"/>
          </a:p>
        </p:txBody>
      </p:sp>
    </p:spTree>
    <p:extLst>
      <p:ext uri="{BB962C8B-B14F-4D97-AF65-F5344CB8AC3E}">
        <p14:creationId xmlns:p14="http://schemas.microsoft.com/office/powerpoint/2010/main" val="2244986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 you for your attention and please contact us if you have any questions about this work.</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BF1CDA0-0DC5-4EB5-A80B-0F90F9C40A3E}" type="slidenum">
              <a:rPr lang="zh-CN" altLang="en-US" smtClean="0"/>
              <a:t>34</a:t>
            </a:fld>
            <a:endParaRPr lang="zh-CN" altLang="en-US"/>
          </a:p>
        </p:txBody>
      </p:sp>
    </p:spTree>
    <p:extLst>
      <p:ext uri="{BB962C8B-B14F-4D97-AF65-F5344CB8AC3E}">
        <p14:creationId xmlns:p14="http://schemas.microsoft.com/office/powerpoint/2010/main" val="54928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To address this problem, researchers leveraged generative models, which significantly alleviated the over-smoothing issue. These models restored faces with realistic textures, improving image quality. However, we discovered that generative models introduced a new problem called "Attribute Bias."</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4</a:t>
            </a:fld>
            <a:endParaRPr lang="zh-CN" altLang="en-US"/>
          </a:p>
        </p:txBody>
      </p:sp>
    </p:spTree>
    <p:extLst>
      <p:ext uri="{BB962C8B-B14F-4D97-AF65-F5344CB8AC3E}">
        <p14:creationId xmlns:p14="http://schemas.microsoft.com/office/powerpoint/2010/main" val="5903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To address this problem, researchers leveraged generative models, which significantly alleviated the over-smoothing issue. These models restored faces with realistic textures, improving image quality. However, we discovered that generative models introduced a new problem called "Attribute Bias."</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5</a:t>
            </a:fld>
            <a:endParaRPr lang="zh-CN" altLang="en-US"/>
          </a:p>
        </p:txBody>
      </p:sp>
    </p:spTree>
    <p:extLst>
      <p:ext uri="{BB962C8B-B14F-4D97-AF65-F5344CB8AC3E}">
        <p14:creationId xmlns:p14="http://schemas.microsoft.com/office/powerpoint/2010/main" val="356265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find that the attributes of the restored image can be dramatically different from the target image.</a:t>
            </a:r>
          </a:p>
          <a:p>
            <a:endParaRPr lang="en-US" altLang="zh-CN" dirty="0"/>
          </a:p>
          <a:p>
            <a:r>
              <a:rPr lang="en-US" altLang="zh-CN" dirty="0"/>
              <a:t>As</a:t>
            </a:r>
            <a:r>
              <a:rPr lang="zh-CN" altLang="en-US" dirty="0"/>
              <a:t> </a:t>
            </a:r>
            <a:r>
              <a:rPr lang="en-US" altLang="zh-CN" dirty="0"/>
              <a:t>the</a:t>
            </a:r>
            <a:r>
              <a:rPr lang="zh-CN" altLang="en-US" dirty="0"/>
              <a:t> </a:t>
            </a:r>
            <a:r>
              <a:rPr lang="en-US" altLang="zh-CN" dirty="0"/>
              <a:t>example</a:t>
            </a:r>
            <a:r>
              <a:rPr lang="zh-CN" altLang="en-US" dirty="0"/>
              <a:t> </a:t>
            </a:r>
            <a:r>
              <a:rPr lang="en-US" altLang="zh-CN" dirty="0"/>
              <a:t>shows,</a:t>
            </a:r>
            <a:r>
              <a:rPr lang="zh-CN" altLang="en-US" dirty="0"/>
              <a:t> </a:t>
            </a:r>
            <a:r>
              <a:rPr lang="en-US" altLang="zh-CN" dirty="0"/>
              <a:t>the target image is a young girl while the restored images </a:t>
            </a:r>
            <a:r>
              <a:rPr lang="en-US" altLang="zh-CN" b="0" i="0" dirty="0">
                <a:solidFill>
                  <a:srgbClr val="374151"/>
                </a:solidFill>
                <a:effectLst/>
                <a:latin typeface="Söhne"/>
              </a:rPr>
              <a:t>resemble</a:t>
            </a:r>
            <a:r>
              <a:rPr lang="en-US" altLang="zh-CN" dirty="0"/>
              <a:t> old man.</a:t>
            </a:r>
          </a:p>
          <a:p>
            <a:endParaRPr lang="en-US" altLang="zh-CN" dirty="0"/>
          </a:p>
          <a:p>
            <a:r>
              <a:rPr lang="en-US" altLang="zh-CN" dirty="0"/>
              <a:t>We call the phenomenon ‘Attribute Bias’.</a:t>
            </a:r>
          </a:p>
        </p:txBody>
      </p:sp>
      <p:sp>
        <p:nvSpPr>
          <p:cNvPr id="4" name="灯片编号占位符 3"/>
          <p:cNvSpPr>
            <a:spLocks noGrp="1"/>
          </p:cNvSpPr>
          <p:nvPr>
            <p:ph type="sldNum" sz="quarter" idx="5"/>
          </p:nvPr>
        </p:nvSpPr>
        <p:spPr/>
        <p:txBody>
          <a:bodyPr/>
          <a:lstStyle/>
          <a:p>
            <a:fld id="{76C3205E-2285-49A4-BAC0-268F19A9AC7F}" type="slidenum">
              <a:rPr lang="zh-CN" altLang="en-US" smtClean="0"/>
              <a:t>6</a:t>
            </a:fld>
            <a:endParaRPr lang="zh-CN" altLang="en-US"/>
          </a:p>
        </p:txBody>
      </p:sp>
    </p:spTree>
    <p:extLst>
      <p:ext uri="{BB962C8B-B14F-4D97-AF65-F5344CB8AC3E}">
        <p14:creationId xmlns:p14="http://schemas.microsoft.com/office/powerpoint/2010/main" val="413638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find that the attributes of the restored image can be dramatically different from the target image.</a:t>
            </a:r>
          </a:p>
          <a:p>
            <a:endParaRPr lang="en-US" altLang="zh-CN" dirty="0"/>
          </a:p>
          <a:p>
            <a:r>
              <a:rPr lang="en-US" altLang="zh-CN" dirty="0"/>
              <a:t>As</a:t>
            </a:r>
            <a:r>
              <a:rPr lang="zh-CN" altLang="en-US" dirty="0"/>
              <a:t> </a:t>
            </a:r>
            <a:r>
              <a:rPr lang="en-US" altLang="zh-CN" dirty="0"/>
              <a:t>the</a:t>
            </a:r>
            <a:r>
              <a:rPr lang="zh-CN" altLang="en-US" dirty="0"/>
              <a:t> </a:t>
            </a:r>
            <a:r>
              <a:rPr lang="en-US" altLang="zh-CN" dirty="0"/>
              <a:t>example</a:t>
            </a:r>
            <a:r>
              <a:rPr lang="zh-CN" altLang="en-US" dirty="0"/>
              <a:t> </a:t>
            </a:r>
            <a:r>
              <a:rPr lang="en-US" altLang="zh-CN" dirty="0"/>
              <a:t>shows,</a:t>
            </a:r>
            <a:r>
              <a:rPr lang="zh-CN" altLang="en-US" dirty="0"/>
              <a:t> </a:t>
            </a:r>
            <a:r>
              <a:rPr lang="en-US" altLang="zh-CN" dirty="0"/>
              <a:t>the target image is a young girl while the restored images </a:t>
            </a:r>
            <a:r>
              <a:rPr lang="en-US" altLang="zh-CN" b="0" i="0" dirty="0">
                <a:solidFill>
                  <a:srgbClr val="374151"/>
                </a:solidFill>
                <a:effectLst/>
                <a:latin typeface="Söhne"/>
              </a:rPr>
              <a:t>resemble</a:t>
            </a:r>
            <a:r>
              <a:rPr lang="en-US" altLang="zh-CN" dirty="0"/>
              <a:t> old man.</a:t>
            </a:r>
          </a:p>
          <a:p>
            <a:endParaRPr lang="en-US" altLang="zh-CN" dirty="0"/>
          </a:p>
          <a:p>
            <a:r>
              <a:rPr lang="en-US" altLang="zh-CN" dirty="0"/>
              <a:t>We call the phenomenon ‘Attribute Bias’.</a:t>
            </a:r>
          </a:p>
        </p:txBody>
      </p:sp>
      <p:sp>
        <p:nvSpPr>
          <p:cNvPr id="4" name="灯片编号占位符 3"/>
          <p:cNvSpPr>
            <a:spLocks noGrp="1"/>
          </p:cNvSpPr>
          <p:nvPr>
            <p:ph type="sldNum" sz="quarter" idx="5"/>
          </p:nvPr>
        </p:nvSpPr>
        <p:spPr/>
        <p:txBody>
          <a:bodyPr/>
          <a:lstStyle/>
          <a:p>
            <a:fld id="{76C3205E-2285-49A4-BAC0-268F19A9AC7F}" type="slidenum">
              <a:rPr lang="zh-CN" altLang="en-US" smtClean="0"/>
              <a:t>7</a:t>
            </a:fld>
            <a:endParaRPr lang="zh-CN" altLang="en-US"/>
          </a:p>
        </p:txBody>
      </p:sp>
    </p:spTree>
    <p:extLst>
      <p:ext uri="{BB962C8B-B14F-4D97-AF65-F5344CB8AC3E}">
        <p14:creationId xmlns:p14="http://schemas.microsoft.com/office/powerpoint/2010/main" val="147468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To investigate this issue, we sampled images from two benchmark face datasets: FFHQ and </a:t>
            </a:r>
            <a:r>
              <a:rPr lang="en-US" altLang="zh-CN" b="0" i="0" dirty="0" err="1">
                <a:solidFill>
                  <a:srgbClr val="374151"/>
                </a:solidFill>
                <a:effectLst/>
                <a:latin typeface="Söhne"/>
              </a:rPr>
              <a:t>CelebA</a:t>
            </a:r>
            <a:r>
              <a:rPr lang="en-US" altLang="zh-CN" b="0" i="0" dirty="0">
                <a:solidFill>
                  <a:srgbClr val="374151"/>
                </a:solidFill>
                <a:effectLst/>
                <a:latin typeface="Söhne"/>
              </a:rPr>
              <a:t>, and down-sampled them to different low-resolution scales. Using a pretrained attribute predictor, we measured the average attribute confidence of these images and observed that attribute information degraded as image resolution decreased. </a:t>
            </a:r>
            <a:endParaRPr lang="en-US" altLang="zh-CN" dirty="0"/>
          </a:p>
          <a:p>
            <a:endParaRPr lang="en-US" altLang="zh-CN" dirty="0"/>
          </a:p>
          <a:p>
            <a:endParaRPr lang="en-US" altLang="zh-CN" dirty="0"/>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8</a:t>
            </a:fld>
            <a:endParaRPr lang="zh-CN" altLang="en-US"/>
          </a:p>
        </p:txBody>
      </p:sp>
    </p:spTree>
    <p:extLst>
      <p:ext uri="{BB962C8B-B14F-4D97-AF65-F5344CB8AC3E}">
        <p14:creationId xmlns:p14="http://schemas.microsoft.com/office/powerpoint/2010/main" val="265705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To investigate this issue, we sampled images from two benchmark face datasets: FFHQ and </a:t>
            </a:r>
            <a:r>
              <a:rPr lang="en-US" altLang="zh-CN" b="0" i="0" dirty="0" err="1">
                <a:solidFill>
                  <a:srgbClr val="374151"/>
                </a:solidFill>
                <a:effectLst/>
                <a:latin typeface="Söhne"/>
              </a:rPr>
              <a:t>CelebA</a:t>
            </a:r>
            <a:r>
              <a:rPr lang="en-US" altLang="zh-CN" b="0" i="0" dirty="0">
                <a:solidFill>
                  <a:srgbClr val="374151"/>
                </a:solidFill>
                <a:effectLst/>
                <a:latin typeface="Söhne"/>
              </a:rPr>
              <a:t>, and down-sampled them to different low-resolution scales. Using a pretrained attribute predictor, we measured the average attribute confidence of these images and observed that attribute information degraded as image resolution decreased. </a:t>
            </a:r>
            <a:endParaRPr lang="en-US" altLang="zh-CN" dirty="0"/>
          </a:p>
          <a:p>
            <a:endParaRPr lang="en-US" altLang="zh-CN" dirty="0"/>
          </a:p>
          <a:p>
            <a:endParaRPr lang="en-US" altLang="zh-CN" dirty="0"/>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76C3205E-2285-49A4-BAC0-268F19A9AC7F}" type="slidenum">
              <a:rPr lang="zh-CN" altLang="en-US" smtClean="0"/>
              <a:t>9</a:t>
            </a:fld>
            <a:endParaRPr lang="zh-CN" altLang="en-US"/>
          </a:p>
        </p:txBody>
      </p:sp>
    </p:spTree>
    <p:extLst>
      <p:ext uri="{BB962C8B-B14F-4D97-AF65-F5344CB8AC3E}">
        <p14:creationId xmlns:p14="http://schemas.microsoft.com/office/powerpoint/2010/main" val="178950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058382-9ACA-DE0C-BB11-C62DC3E1DC6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6470B6-60C1-E1A0-2217-95425541E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9C29BB5-8253-161F-C2ED-F6F5F9BA0216}"/>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5" name="页脚占位符 4">
            <a:extLst>
              <a:ext uri="{FF2B5EF4-FFF2-40B4-BE49-F238E27FC236}">
                <a16:creationId xmlns:a16="http://schemas.microsoft.com/office/drawing/2014/main" id="{8759F421-8A7E-AFE8-D4CB-9D3DCE86A2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925AA-DB82-CAE3-E732-A8B492EDC979}"/>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272923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30B62F-C4FA-1A6B-63E3-C7B6654D06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9862043-1F23-592D-3843-305294A7232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C218295-4BFD-8D39-539E-FE637975F7D1}"/>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5" name="页脚占位符 4">
            <a:extLst>
              <a:ext uri="{FF2B5EF4-FFF2-40B4-BE49-F238E27FC236}">
                <a16:creationId xmlns:a16="http://schemas.microsoft.com/office/drawing/2014/main" id="{83AC236C-0D69-32D4-1E28-BD8A0040DE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E2EAE4-D0E6-FBBD-C598-9A99D7F5595C}"/>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184099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B180DA5-4600-EF20-10D5-8B065B8ECBB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445690F-10AE-8CDA-E048-E37F7F7C65B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BC272D-4CC6-E6C2-CEEA-01B116A39758}"/>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5" name="页脚占位符 4">
            <a:extLst>
              <a:ext uri="{FF2B5EF4-FFF2-40B4-BE49-F238E27FC236}">
                <a16:creationId xmlns:a16="http://schemas.microsoft.com/office/drawing/2014/main" id="{E404B728-A34E-AFC7-9AAC-48718D30A6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6403B7-D392-2433-337C-94EC2949516B}"/>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97087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4AB3D-7C3A-1224-0245-308E1331234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918343-8A01-4E17-BF97-CAFC5661A40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64FAAF-C92B-B99E-CDFD-D19824C4BC7C}"/>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5" name="页脚占位符 4">
            <a:extLst>
              <a:ext uri="{FF2B5EF4-FFF2-40B4-BE49-F238E27FC236}">
                <a16:creationId xmlns:a16="http://schemas.microsoft.com/office/drawing/2014/main" id="{477123BF-DE9D-AD11-7ED0-5DF5C2E6C9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F595AF-CBDD-0604-9D7D-F3E6AB909992}"/>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168266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7D5328-90F7-495B-5B28-166C8CDEDC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86F817-883E-ADE3-918D-5DC596F24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16A4F7C-F65F-CF76-BB76-F022A8413709}"/>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5" name="页脚占位符 4">
            <a:extLst>
              <a:ext uri="{FF2B5EF4-FFF2-40B4-BE49-F238E27FC236}">
                <a16:creationId xmlns:a16="http://schemas.microsoft.com/office/drawing/2014/main" id="{14154AFC-B2D0-8A8A-116E-504628E96D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867FB4-AF69-6E2D-D9F4-1FEFAD482FB0}"/>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45915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173630-1641-6E9B-1C36-AFDD70A634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DE3A3F3-EEAF-D5D7-E3C8-F614FC9E89C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647A0B7-1624-EFA9-554B-743653CFC31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A9E6FA0-1E5E-84F3-DF05-A807D67CF868}"/>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6" name="页脚占位符 5">
            <a:extLst>
              <a:ext uri="{FF2B5EF4-FFF2-40B4-BE49-F238E27FC236}">
                <a16:creationId xmlns:a16="http://schemas.microsoft.com/office/drawing/2014/main" id="{7CBD5E2B-BB6E-857A-687F-BEE84B8C4A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887829-0DF4-629C-0DEC-B5E1BABA20E3}"/>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400605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858041-E5EF-DCC6-1E7D-1827B0C0A5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6E346E1-C6EF-5309-08B3-152B3894B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F4DC081-18D7-00D9-BFF5-864AD32DC8A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AC2918A-9861-BA71-2DA5-878D7C8D4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F1ECC08-C4F5-1BB0-4A6B-A5420E4874F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96BC764-7647-751E-F21B-A06836926997}"/>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8" name="页脚占位符 7">
            <a:extLst>
              <a:ext uri="{FF2B5EF4-FFF2-40B4-BE49-F238E27FC236}">
                <a16:creationId xmlns:a16="http://schemas.microsoft.com/office/drawing/2014/main" id="{08147631-05A7-D27D-F7D4-13BAC59F90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7103DE4-B0E0-C748-3FB8-F51D8884D465}"/>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197866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848C76-3D1D-A49F-CC5A-21FD8505C65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0F933D4-029B-3FDC-B857-9C6F901CFAEF}"/>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4" name="页脚占位符 3">
            <a:extLst>
              <a:ext uri="{FF2B5EF4-FFF2-40B4-BE49-F238E27FC236}">
                <a16:creationId xmlns:a16="http://schemas.microsoft.com/office/drawing/2014/main" id="{58B33215-7E1B-4D8A-C754-B2C7E2B42D3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FA7934-5A96-1D7E-C54C-696B0394E544}"/>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50839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A6B28F7-6F94-2C7A-5B0E-E0AD5081D661}"/>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3" name="页脚占位符 2">
            <a:extLst>
              <a:ext uri="{FF2B5EF4-FFF2-40B4-BE49-F238E27FC236}">
                <a16:creationId xmlns:a16="http://schemas.microsoft.com/office/drawing/2014/main" id="{2CB6B896-A936-BBA5-5C87-B42274B0963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C81A6E3-7F15-09AC-5047-594C63ED2F06}"/>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273554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FF35F-2774-29C5-1596-4B8D2494C9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47B5E9-9D1E-E209-F9CC-5D229CE12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1A13961-D0E3-16D7-A186-2364C74BE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E8454AC-5DDF-BFD8-329E-EF56966858C2}"/>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6" name="页脚占位符 5">
            <a:extLst>
              <a:ext uri="{FF2B5EF4-FFF2-40B4-BE49-F238E27FC236}">
                <a16:creationId xmlns:a16="http://schemas.microsoft.com/office/drawing/2014/main" id="{61054AB6-80C9-1D88-C893-6F4CD6E3AA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DE2528-3CBB-5E8C-B11D-C963EC3BF164}"/>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46367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B7D1B-D26A-F45D-450C-83CF512A88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042FDF3-FADD-17E2-71CA-C47A83AB0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942D9BE-C6CE-3637-16D4-5EF89E2AE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9FFE31-35A3-DF88-CB45-6680CF0DABB8}"/>
              </a:ext>
            </a:extLst>
          </p:cNvPr>
          <p:cNvSpPr>
            <a:spLocks noGrp="1"/>
          </p:cNvSpPr>
          <p:nvPr>
            <p:ph type="dt" sz="half" idx="10"/>
          </p:nvPr>
        </p:nvSpPr>
        <p:spPr/>
        <p:txBody>
          <a:bodyPr/>
          <a:lstStyle/>
          <a:p>
            <a:fld id="{B54E4AA4-D5FD-4F39-A9CE-41BF84C5D30E}" type="datetimeFigureOut">
              <a:rPr lang="zh-CN" altLang="en-US" smtClean="0"/>
              <a:t>2024/11/21</a:t>
            </a:fld>
            <a:endParaRPr lang="zh-CN" altLang="en-US"/>
          </a:p>
        </p:txBody>
      </p:sp>
      <p:sp>
        <p:nvSpPr>
          <p:cNvPr id="6" name="页脚占位符 5">
            <a:extLst>
              <a:ext uri="{FF2B5EF4-FFF2-40B4-BE49-F238E27FC236}">
                <a16:creationId xmlns:a16="http://schemas.microsoft.com/office/drawing/2014/main" id="{5EF48738-F4C8-B0C8-62E6-1CB481CD20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0C0E7F-EB23-7F75-CD90-8BD2C6B01339}"/>
              </a:ext>
            </a:extLst>
          </p:cNvPr>
          <p:cNvSpPr>
            <a:spLocks noGrp="1"/>
          </p:cNvSpPr>
          <p:nvPr>
            <p:ph type="sldNum" sz="quarter" idx="12"/>
          </p:nvPr>
        </p:nvSpPr>
        <p:spPr/>
        <p:txBody>
          <a:body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198782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72AFDF3-5F84-CBCB-0A71-845107C05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5243328-A20F-91AB-27DB-B91DB245D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CDDE531-3324-F36B-86CC-C8F41DC37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E4AA4-D5FD-4F39-A9CE-41BF84C5D30E}" type="datetimeFigureOut">
              <a:rPr lang="zh-CN" altLang="en-US" smtClean="0"/>
              <a:t>2024/11/21</a:t>
            </a:fld>
            <a:endParaRPr lang="zh-CN" altLang="en-US"/>
          </a:p>
        </p:txBody>
      </p:sp>
      <p:sp>
        <p:nvSpPr>
          <p:cNvPr id="5" name="页脚占位符 4">
            <a:extLst>
              <a:ext uri="{FF2B5EF4-FFF2-40B4-BE49-F238E27FC236}">
                <a16:creationId xmlns:a16="http://schemas.microsoft.com/office/drawing/2014/main" id="{F5BBFE9D-2656-045C-74E9-8170E4629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5B1ACB5-2F36-AD8F-F132-840B9D93D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136DA-B152-4E76-A625-5876F047BEDE}" type="slidenum">
              <a:rPr lang="zh-CN" altLang="en-US" smtClean="0"/>
              <a:t>‹#›</a:t>
            </a:fld>
            <a:endParaRPr lang="zh-CN" altLang="en-US"/>
          </a:p>
        </p:txBody>
      </p:sp>
    </p:spTree>
    <p:extLst>
      <p:ext uri="{BB962C8B-B14F-4D97-AF65-F5344CB8AC3E}">
        <p14:creationId xmlns:p14="http://schemas.microsoft.com/office/powerpoint/2010/main" val="1635475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8" Type="http://schemas.openxmlformats.org/officeDocument/2006/relationships/image" Target="../media/image270.png"/><Relationship Id="rId3" Type="http://schemas.openxmlformats.org/officeDocument/2006/relationships/image" Target="../media/image3.jpeg"/><Relationship Id="rId7" Type="http://schemas.openxmlformats.org/officeDocument/2006/relationships/image" Target="../media/image27.png"/><Relationship Id="rId12" Type="http://schemas.openxmlformats.org/officeDocument/2006/relationships/image" Target="../media/image25.png"/><Relationship Id="rId17" Type="http://schemas.openxmlformats.org/officeDocument/2006/relationships/image" Target="../media/image260.png"/><Relationship Id="rId2" Type="http://schemas.openxmlformats.org/officeDocument/2006/relationships/notesSlide" Target="../notesSlides/notesSlide22.xml"/><Relationship Id="rId16"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png"/><Relationship Id="rId18" Type="http://schemas.openxmlformats.org/officeDocument/2006/relationships/image" Target="../media/image260.png"/><Relationship Id="rId3" Type="http://schemas.openxmlformats.org/officeDocument/2006/relationships/image" Target="../media/image3.jpeg"/><Relationship Id="rId7" Type="http://schemas.openxmlformats.org/officeDocument/2006/relationships/image" Target="../media/image27.png"/><Relationship Id="rId12" Type="http://schemas.openxmlformats.org/officeDocument/2006/relationships/image" Target="../media/image25.png"/><Relationship Id="rId17" Type="http://schemas.openxmlformats.org/officeDocument/2006/relationships/image" Target="../media/image250.png"/><Relationship Id="rId2" Type="http://schemas.openxmlformats.org/officeDocument/2006/relationships/notesSlide" Target="../notesSlides/notesSlide23.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26.png"/><Relationship Id="rId15" Type="http://schemas.openxmlformats.org/officeDocument/2006/relationships/image" Target="../media/image30.png"/><Relationship Id="rId10" Type="http://schemas.openxmlformats.org/officeDocument/2006/relationships/image" Target="../media/image23.png"/><Relationship Id="rId19" Type="http://schemas.openxmlformats.org/officeDocument/2006/relationships/image" Target="../media/image270.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3.jpeg"/><Relationship Id="rId12"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3.jpeg"/><Relationship Id="rId4" Type="http://schemas.openxmlformats.org/officeDocument/2006/relationships/image" Target="../media/image48.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8.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3.jpeg"/><Relationship Id="rId5" Type="http://schemas.openxmlformats.org/officeDocument/2006/relationships/image" Target="../media/image49.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3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3.jpe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3.jpeg"/><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168D25-794B-479C-B9C7-70E9197E16E5}"/>
              </a:ext>
            </a:extLst>
          </p:cNvPr>
          <p:cNvSpPr>
            <a:spLocks noGrp="1"/>
          </p:cNvSpPr>
          <p:nvPr>
            <p:ph type="ctrTitle"/>
          </p:nvPr>
        </p:nvSpPr>
        <p:spPr>
          <a:xfrm>
            <a:off x="625366" y="1178482"/>
            <a:ext cx="10941268" cy="2387600"/>
          </a:xfrm>
        </p:spPr>
        <p:txBody>
          <a:bodyPr>
            <a:normAutofit/>
          </a:bodyPr>
          <a:lstStyle/>
          <a:p>
            <a:r>
              <a:rPr lang="en-US" altLang="zh-CN" sz="4000" b="1" dirty="0"/>
              <a:t>Analyzing and Combating Attribute Bias for Face Restoration</a:t>
            </a:r>
            <a:endParaRPr lang="zh-CN" altLang="en-US" sz="4000" dirty="0"/>
          </a:p>
        </p:txBody>
      </p:sp>
      <p:sp>
        <p:nvSpPr>
          <p:cNvPr id="3" name="副标题 2">
            <a:extLst>
              <a:ext uri="{FF2B5EF4-FFF2-40B4-BE49-F238E27FC236}">
                <a16:creationId xmlns:a16="http://schemas.microsoft.com/office/drawing/2014/main" id="{5CBBF4E0-EF02-4C63-9C68-2D6EE9191BDD}"/>
              </a:ext>
            </a:extLst>
          </p:cNvPr>
          <p:cNvSpPr>
            <a:spLocks noGrp="1"/>
          </p:cNvSpPr>
          <p:nvPr>
            <p:ph type="subTitle" idx="1"/>
          </p:nvPr>
        </p:nvSpPr>
        <p:spPr>
          <a:xfrm>
            <a:off x="1524000" y="3710741"/>
            <a:ext cx="9144000" cy="1655762"/>
          </a:xfrm>
        </p:spPr>
        <p:txBody>
          <a:bodyPr>
            <a:normAutofit/>
          </a:bodyPr>
          <a:lstStyle/>
          <a:p>
            <a:r>
              <a:rPr lang="en-US" altLang="zh-CN" b="1" dirty="0" err="1">
                <a:solidFill>
                  <a:srgbClr val="000000"/>
                </a:solidFill>
                <a:latin typeface="Calibri" panose="020F0502020204030204" pitchFamily="34" charset="0"/>
              </a:rPr>
              <a:t>Zelin</a:t>
            </a:r>
            <a:r>
              <a:rPr lang="en-US" altLang="zh-CN" b="1" dirty="0">
                <a:solidFill>
                  <a:srgbClr val="000000"/>
                </a:solidFill>
                <a:latin typeface="Calibri" panose="020F0502020204030204" pitchFamily="34" charset="0"/>
              </a:rPr>
              <a:t> Li, Dan Zeng# , Xiao Yan, </a:t>
            </a:r>
            <a:r>
              <a:rPr lang="en-US" altLang="zh-CN" b="1" dirty="0" err="1">
                <a:solidFill>
                  <a:srgbClr val="000000"/>
                </a:solidFill>
                <a:latin typeface="Calibri" panose="020F0502020204030204" pitchFamily="34" charset="0"/>
              </a:rPr>
              <a:t>Qiaomu</a:t>
            </a:r>
            <a:r>
              <a:rPr lang="zh-CN" altLang="en-US" b="1" dirty="0">
                <a:solidFill>
                  <a:srgbClr val="000000"/>
                </a:solidFill>
                <a:latin typeface="Calibri" panose="020F0502020204030204" pitchFamily="34" charset="0"/>
              </a:rPr>
              <a:t> </a:t>
            </a:r>
            <a:r>
              <a:rPr lang="en-US" altLang="zh-CN" b="1" dirty="0">
                <a:solidFill>
                  <a:srgbClr val="000000"/>
                </a:solidFill>
                <a:latin typeface="Calibri" panose="020F0502020204030204" pitchFamily="34" charset="0"/>
              </a:rPr>
              <a:t>Shen, Bo Tang</a:t>
            </a:r>
          </a:p>
        </p:txBody>
      </p:sp>
      <p:pic>
        <p:nvPicPr>
          <p:cNvPr id="5" name="图片 4" descr="图片包含 游戏机, 标志&#10;&#10;描述已自动生成">
            <a:extLst>
              <a:ext uri="{FF2B5EF4-FFF2-40B4-BE49-F238E27FC236}">
                <a16:creationId xmlns:a16="http://schemas.microsoft.com/office/drawing/2014/main" id="{1DF12AA1-5964-47BD-908B-5F889CA63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2322"/>
            <a:ext cx="12192000" cy="2565678"/>
          </a:xfrm>
          <a:prstGeom prst="rect">
            <a:avLst/>
          </a:prstGeom>
        </p:spPr>
      </p:pic>
      <p:pic>
        <p:nvPicPr>
          <p:cNvPr id="7" name="图片 6" descr="徽标, 公司名称&#10;&#10;描述已自动生成">
            <a:extLst>
              <a:ext uri="{FF2B5EF4-FFF2-40B4-BE49-F238E27FC236}">
                <a16:creationId xmlns:a16="http://schemas.microsoft.com/office/drawing/2014/main" id="{652CE4F0-82BB-510A-DF8C-AFDD02E6D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67" y="-932059"/>
            <a:ext cx="5346700" cy="3771900"/>
          </a:xfrm>
          <a:prstGeom prst="rect">
            <a:avLst/>
          </a:prstGeom>
        </p:spPr>
      </p:pic>
    </p:spTree>
    <p:extLst>
      <p:ext uri="{BB962C8B-B14F-4D97-AF65-F5344CB8AC3E}">
        <p14:creationId xmlns:p14="http://schemas.microsoft.com/office/powerpoint/2010/main" val="164472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800" dirty="0"/>
              <a:t>Attribute information loses as image resolution decreases</a:t>
            </a:r>
            <a:endParaRPr lang="zh-CN" altLang="en-US"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4B70CCC7-49F6-2EF2-B9C4-C059A2B20F74}"/>
              </a:ext>
            </a:extLst>
          </p:cNvPr>
          <p:cNvPicPr>
            <a:picLocks noChangeAspect="1"/>
          </p:cNvPicPr>
          <p:nvPr/>
        </p:nvPicPr>
        <p:blipFill>
          <a:blip r:embed="rId4"/>
          <a:stretch>
            <a:fillRect/>
          </a:stretch>
        </p:blipFill>
        <p:spPr>
          <a:xfrm>
            <a:off x="1281526" y="2705488"/>
            <a:ext cx="9628948" cy="3633832"/>
          </a:xfrm>
          <a:prstGeom prst="rect">
            <a:avLst/>
          </a:prstGeom>
        </p:spPr>
      </p:pic>
    </p:spTree>
    <p:extLst>
      <p:ext uri="{BB962C8B-B14F-4D97-AF65-F5344CB8AC3E}">
        <p14:creationId xmlns:p14="http://schemas.microsoft.com/office/powerpoint/2010/main" val="96408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CE8F0C18-5362-1A5D-1CCC-E583E1BBC3D4}"/>
              </a:ext>
            </a:extLst>
          </p:cNvPr>
          <p:cNvSpPr txBox="1">
            <a:spLocks/>
          </p:cNvSpPr>
          <p:nvPr/>
        </p:nvSpPr>
        <p:spPr>
          <a:xfrm>
            <a:off x="8007033" y="2010762"/>
            <a:ext cx="37650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800" dirty="0"/>
              <a:t>Attribute bias enlarges as image resolution decreases</a:t>
            </a:r>
            <a:endParaRPr lang="en-US" altLang="zh-CN"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1491" name="图片 1490">
            <a:extLst>
              <a:ext uri="{FF2B5EF4-FFF2-40B4-BE49-F238E27FC236}">
                <a16:creationId xmlns:a16="http://schemas.microsoft.com/office/drawing/2014/main" id="{14D5DDA0-CF18-28E4-EDCB-EE8E24A75464}"/>
              </a:ext>
            </a:extLst>
          </p:cNvPr>
          <p:cNvPicPr>
            <a:picLocks noChangeAspect="1"/>
          </p:cNvPicPr>
          <p:nvPr/>
        </p:nvPicPr>
        <p:blipFill>
          <a:blip r:embed="rId4"/>
          <a:stretch>
            <a:fillRect/>
          </a:stretch>
        </p:blipFill>
        <p:spPr>
          <a:xfrm>
            <a:off x="569878" y="1723079"/>
            <a:ext cx="7312767" cy="5134921"/>
          </a:xfrm>
          <a:prstGeom prst="rect">
            <a:avLst/>
          </a:prstGeom>
        </p:spPr>
      </p:pic>
      <p:sp>
        <p:nvSpPr>
          <p:cNvPr id="3" name="矩形 2">
            <a:extLst>
              <a:ext uri="{FF2B5EF4-FFF2-40B4-BE49-F238E27FC236}">
                <a16:creationId xmlns:a16="http://schemas.microsoft.com/office/drawing/2014/main" id="{0A40208B-500C-E62E-7959-2ACB6BD77D49}"/>
              </a:ext>
            </a:extLst>
          </p:cNvPr>
          <p:cNvSpPr/>
          <p:nvPr/>
        </p:nvSpPr>
        <p:spPr>
          <a:xfrm>
            <a:off x="1235520" y="2113279"/>
            <a:ext cx="1517840" cy="1347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98BFE649-F18E-7564-C4BD-201EFDDAB722}"/>
              </a:ext>
            </a:extLst>
          </p:cNvPr>
          <p:cNvSpPr/>
          <p:nvPr/>
        </p:nvSpPr>
        <p:spPr>
          <a:xfrm>
            <a:off x="1297562" y="4378960"/>
            <a:ext cx="1517840" cy="1645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0948D76-1DA4-7A4B-AD99-A9359B721E9C}"/>
              </a:ext>
            </a:extLst>
          </p:cNvPr>
          <p:cNvSpPr/>
          <p:nvPr/>
        </p:nvSpPr>
        <p:spPr>
          <a:xfrm>
            <a:off x="4832160" y="2081986"/>
            <a:ext cx="1517840" cy="1347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D47EA7E-ACE6-BCE9-208D-7974C1B08406}"/>
              </a:ext>
            </a:extLst>
          </p:cNvPr>
          <p:cNvSpPr/>
          <p:nvPr/>
        </p:nvSpPr>
        <p:spPr>
          <a:xfrm>
            <a:off x="4852795" y="4358641"/>
            <a:ext cx="1664641" cy="14660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F0F31410-28DC-CF75-6024-D6BB18E02748}"/>
              </a:ext>
            </a:extLst>
          </p:cNvPr>
          <p:cNvSpPr/>
          <p:nvPr/>
        </p:nvSpPr>
        <p:spPr>
          <a:xfrm>
            <a:off x="1410708" y="2031981"/>
            <a:ext cx="1517840" cy="447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A262A1A8-9B1C-DED2-0799-97BA2576F03C}"/>
              </a:ext>
            </a:extLst>
          </p:cNvPr>
          <p:cNvSpPr/>
          <p:nvPr/>
        </p:nvSpPr>
        <p:spPr>
          <a:xfrm>
            <a:off x="1297562" y="3166369"/>
            <a:ext cx="1517840" cy="131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83816FD-089B-F8BB-D7DD-5D9F5D610D8B}"/>
              </a:ext>
            </a:extLst>
          </p:cNvPr>
          <p:cNvSpPr/>
          <p:nvPr/>
        </p:nvSpPr>
        <p:spPr>
          <a:xfrm>
            <a:off x="1401630" y="3218191"/>
            <a:ext cx="1517840" cy="131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A63E460-3951-5AEB-F419-B4A8152E01CB}"/>
              </a:ext>
            </a:extLst>
          </p:cNvPr>
          <p:cNvSpPr/>
          <p:nvPr/>
        </p:nvSpPr>
        <p:spPr>
          <a:xfrm>
            <a:off x="5019916" y="1977179"/>
            <a:ext cx="1517840" cy="447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7A434CC-2180-9ADB-F03A-2DE8FB13D083}"/>
              </a:ext>
            </a:extLst>
          </p:cNvPr>
          <p:cNvSpPr/>
          <p:nvPr/>
        </p:nvSpPr>
        <p:spPr>
          <a:xfrm>
            <a:off x="5019916" y="3271968"/>
            <a:ext cx="1517840" cy="131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0B73E7F-9FA5-CF93-08A7-94EC6C412F56}"/>
              </a:ext>
            </a:extLst>
          </p:cNvPr>
          <p:cNvSpPr/>
          <p:nvPr/>
        </p:nvSpPr>
        <p:spPr>
          <a:xfrm>
            <a:off x="1462590" y="5893203"/>
            <a:ext cx="1517840" cy="131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AA3D5B8-2281-43DB-91E0-223B3346B703}"/>
              </a:ext>
            </a:extLst>
          </p:cNvPr>
          <p:cNvSpPr/>
          <p:nvPr/>
        </p:nvSpPr>
        <p:spPr>
          <a:xfrm>
            <a:off x="1452430" y="5181142"/>
            <a:ext cx="1517840" cy="131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1DBFB676-504C-FE36-F157-34D0FD694CB0}"/>
              </a:ext>
            </a:extLst>
          </p:cNvPr>
          <p:cNvSpPr/>
          <p:nvPr/>
        </p:nvSpPr>
        <p:spPr>
          <a:xfrm>
            <a:off x="5071950" y="4836563"/>
            <a:ext cx="1517840" cy="131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4DE52CC-0C9A-B987-C75C-8F9057C53DEA}"/>
              </a:ext>
            </a:extLst>
          </p:cNvPr>
          <p:cNvSpPr/>
          <p:nvPr/>
        </p:nvSpPr>
        <p:spPr>
          <a:xfrm>
            <a:off x="5084426" y="5709647"/>
            <a:ext cx="1517840" cy="3152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242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CE8F0C18-5362-1A5D-1CCC-E583E1BBC3D4}"/>
              </a:ext>
            </a:extLst>
          </p:cNvPr>
          <p:cNvSpPr txBox="1">
            <a:spLocks/>
          </p:cNvSpPr>
          <p:nvPr/>
        </p:nvSpPr>
        <p:spPr>
          <a:xfrm>
            <a:off x="8007033" y="2010762"/>
            <a:ext cx="37650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800" dirty="0"/>
              <a:t>Attribute bias enlarges as image resolution decreases</a:t>
            </a:r>
            <a:endParaRPr lang="en-US" altLang="zh-CN"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1491" name="图片 1490">
            <a:extLst>
              <a:ext uri="{FF2B5EF4-FFF2-40B4-BE49-F238E27FC236}">
                <a16:creationId xmlns:a16="http://schemas.microsoft.com/office/drawing/2014/main" id="{14D5DDA0-CF18-28E4-EDCB-EE8E24A75464}"/>
              </a:ext>
            </a:extLst>
          </p:cNvPr>
          <p:cNvPicPr>
            <a:picLocks noChangeAspect="1"/>
          </p:cNvPicPr>
          <p:nvPr/>
        </p:nvPicPr>
        <p:blipFill>
          <a:blip r:embed="rId4"/>
          <a:stretch>
            <a:fillRect/>
          </a:stretch>
        </p:blipFill>
        <p:spPr>
          <a:xfrm>
            <a:off x="569878" y="1723079"/>
            <a:ext cx="7312767" cy="5134921"/>
          </a:xfrm>
          <a:prstGeom prst="rect">
            <a:avLst/>
          </a:prstGeom>
        </p:spPr>
      </p:pic>
      <p:sp>
        <p:nvSpPr>
          <p:cNvPr id="1493" name="矩形 1492">
            <a:extLst>
              <a:ext uri="{FF2B5EF4-FFF2-40B4-BE49-F238E27FC236}">
                <a16:creationId xmlns:a16="http://schemas.microsoft.com/office/drawing/2014/main" id="{9672EB12-332C-95F3-5C7E-37EF709FC48E}"/>
              </a:ext>
            </a:extLst>
          </p:cNvPr>
          <p:cNvSpPr/>
          <p:nvPr/>
        </p:nvSpPr>
        <p:spPr>
          <a:xfrm>
            <a:off x="1235520" y="2113280"/>
            <a:ext cx="837120" cy="1026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4" name="矩形 1493">
            <a:extLst>
              <a:ext uri="{FF2B5EF4-FFF2-40B4-BE49-F238E27FC236}">
                <a16:creationId xmlns:a16="http://schemas.microsoft.com/office/drawing/2014/main" id="{F8CB06F7-5057-2B22-791C-F5E79FC168D5}"/>
              </a:ext>
            </a:extLst>
          </p:cNvPr>
          <p:cNvSpPr/>
          <p:nvPr/>
        </p:nvSpPr>
        <p:spPr>
          <a:xfrm>
            <a:off x="1297562" y="4378960"/>
            <a:ext cx="837120" cy="15544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5" name="矩形 1494">
            <a:extLst>
              <a:ext uri="{FF2B5EF4-FFF2-40B4-BE49-F238E27FC236}">
                <a16:creationId xmlns:a16="http://schemas.microsoft.com/office/drawing/2014/main" id="{FAC9BA57-8D7D-38A2-4C76-6E988879C4FC}"/>
              </a:ext>
            </a:extLst>
          </p:cNvPr>
          <p:cNvSpPr/>
          <p:nvPr/>
        </p:nvSpPr>
        <p:spPr>
          <a:xfrm>
            <a:off x="4832160" y="2081987"/>
            <a:ext cx="837120" cy="1026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8" name="矩形 1497">
            <a:extLst>
              <a:ext uri="{FF2B5EF4-FFF2-40B4-BE49-F238E27FC236}">
                <a16:creationId xmlns:a16="http://schemas.microsoft.com/office/drawing/2014/main" id="{E96705F1-93EB-ABD2-9390-70BE337FCBFF}"/>
              </a:ext>
            </a:extLst>
          </p:cNvPr>
          <p:cNvSpPr/>
          <p:nvPr/>
        </p:nvSpPr>
        <p:spPr>
          <a:xfrm>
            <a:off x="4852796" y="4290539"/>
            <a:ext cx="918084" cy="15544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3527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CE8F0C18-5362-1A5D-1CCC-E583E1BBC3D4}"/>
              </a:ext>
            </a:extLst>
          </p:cNvPr>
          <p:cNvSpPr txBox="1">
            <a:spLocks/>
          </p:cNvSpPr>
          <p:nvPr/>
        </p:nvSpPr>
        <p:spPr>
          <a:xfrm>
            <a:off x="8007033" y="2010762"/>
            <a:ext cx="37650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800" dirty="0"/>
              <a:t>Attribute bias enlarges as image resolution decreases</a:t>
            </a:r>
            <a:endParaRPr lang="en-US" altLang="zh-CN"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1491" name="图片 1490">
            <a:extLst>
              <a:ext uri="{FF2B5EF4-FFF2-40B4-BE49-F238E27FC236}">
                <a16:creationId xmlns:a16="http://schemas.microsoft.com/office/drawing/2014/main" id="{14D5DDA0-CF18-28E4-EDCB-EE8E24A75464}"/>
              </a:ext>
            </a:extLst>
          </p:cNvPr>
          <p:cNvPicPr>
            <a:picLocks noChangeAspect="1"/>
          </p:cNvPicPr>
          <p:nvPr/>
        </p:nvPicPr>
        <p:blipFill>
          <a:blip r:embed="rId4"/>
          <a:stretch>
            <a:fillRect/>
          </a:stretch>
        </p:blipFill>
        <p:spPr>
          <a:xfrm>
            <a:off x="569878" y="1723079"/>
            <a:ext cx="7312767" cy="5134921"/>
          </a:xfrm>
          <a:prstGeom prst="rect">
            <a:avLst/>
          </a:prstGeom>
        </p:spPr>
      </p:pic>
    </p:spTree>
    <p:extLst>
      <p:ext uri="{BB962C8B-B14F-4D97-AF65-F5344CB8AC3E}">
        <p14:creationId xmlns:p14="http://schemas.microsoft.com/office/powerpoint/2010/main" val="143055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D10350D2-14AD-5F9D-8A67-96C71E2E760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A</a:t>
            </a:r>
            <a:r>
              <a:rPr lang="en-US" altLang="zh-CN" sz="2800" dirty="0"/>
              <a:t>ffected by the training data distribution</a:t>
            </a: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pic>
        <p:nvPicPr>
          <p:cNvPr id="7" name="图片 6">
            <a:extLst>
              <a:ext uri="{FF2B5EF4-FFF2-40B4-BE49-F238E27FC236}">
                <a16:creationId xmlns:a16="http://schemas.microsoft.com/office/drawing/2014/main" id="{E99BDCE0-57C4-3BFA-6ED5-1AE7710D969A}"/>
              </a:ext>
            </a:extLst>
          </p:cNvPr>
          <p:cNvPicPr>
            <a:picLocks noChangeAspect="1"/>
          </p:cNvPicPr>
          <p:nvPr/>
        </p:nvPicPr>
        <p:blipFill>
          <a:blip r:embed="rId4"/>
          <a:stretch>
            <a:fillRect/>
          </a:stretch>
        </p:blipFill>
        <p:spPr>
          <a:xfrm>
            <a:off x="1575881" y="2705488"/>
            <a:ext cx="8685362" cy="3842691"/>
          </a:xfrm>
          <a:prstGeom prst="rect">
            <a:avLst/>
          </a:prstGeom>
        </p:spPr>
      </p:pic>
    </p:spTree>
    <p:extLst>
      <p:ext uri="{BB962C8B-B14F-4D97-AF65-F5344CB8AC3E}">
        <p14:creationId xmlns:p14="http://schemas.microsoft.com/office/powerpoint/2010/main" val="95070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t>Challenges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2">
            <a:extLst>
              <a:ext uri="{FF2B5EF4-FFF2-40B4-BE49-F238E27FC236}">
                <a16:creationId xmlns:a16="http://schemas.microsoft.com/office/drawing/2014/main" id="{EC672FEB-D820-4CA5-AC56-8748E3837741}"/>
              </a:ext>
            </a:extLst>
          </p:cNvPr>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The causes are inevitable</a:t>
            </a:r>
          </a:p>
          <a:p>
            <a:pPr lvl="1">
              <a:buFont typeface="Wingdings" panose="05000000000000000000" pitchFamily="2" charset="2"/>
              <a:buChar char="n"/>
            </a:pPr>
            <a:r>
              <a:rPr lang="en-US" altLang="zh-CN" dirty="0"/>
              <a:t> </a:t>
            </a:r>
            <a:r>
              <a:rPr lang="en-US" altLang="zh-CN" dirty="0">
                <a:solidFill>
                  <a:srgbClr val="FF0000"/>
                </a:solidFill>
              </a:rPr>
              <a:t>Lack of attribute information</a:t>
            </a:r>
            <a:r>
              <a:rPr lang="en-US" altLang="zh-CN" dirty="0"/>
              <a:t> </a:t>
            </a:r>
          </a:p>
          <a:p>
            <a:pPr lvl="1">
              <a:buFont typeface="Wingdings" panose="05000000000000000000" pitchFamily="2" charset="2"/>
              <a:buChar char="n"/>
            </a:pPr>
            <a:r>
              <a:rPr lang="en-US" altLang="zh-CN" dirty="0"/>
              <a:t> </a:t>
            </a:r>
            <a:r>
              <a:rPr lang="en-US" altLang="zh-CN" dirty="0">
                <a:solidFill>
                  <a:srgbClr val="FF0000"/>
                </a:solidFill>
              </a:rPr>
              <a:t>Training data prior</a:t>
            </a:r>
          </a:p>
          <a:p>
            <a:pPr lvl="1"/>
            <a:endParaRPr lang="en-US" altLang="zh-CN" dirty="0"/>
          </a:p>
          <a:p>
            <a:endParaRPr lang="en-US" altLang="zh-CN" dirty="0"/>
          </a:p>
          <a:p>
            <a:endParaRPr lang="en-US" altLang="zh-CN" dirty="0"/>
          </a:p>
        </p:txBody>
      </p:sp>
    </p:spTree>
    <p:extLst>
      <p:ext uri="{BB962C8B-B14F-4D97-AF65-F5344CB8AC3E}">
        <p14:creationId xmlns:p14="http://schemas.microsoft.com/office/powerpoint/2010/main" val="1066116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t>Challenges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2">
            <a:extLst>
              <a:ext uri="{FF2B5EF4-FFF2-40B4-BE49-F238E27FC236}">
                <a16:creationId xmlns:a16="http://schemas.microsoft.com/office/drawing/2014/main" id="{EC672FEB-D820-4CA5-AC56-8748E3837741}"/>
              </a:ext>
            </a:extLst>
          </p:cNvPr>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The causes are inevitable</a:t>
            </a:r>
          </a:p>
          <a:p>
            <a:pPr lvl="1">
              <a:buFont typeface="Wingdings" panose="05000000000000000000" pitchFamily="2" charset="2"/>
              <a:buChar char="n"/>
            </a:pPr>
            <a:r>
              <a:rPr lang="en-US" altLang="zh-CN" dirty="0"/>
              <a:t> </a:t>
            </a:r>
            <a:r>
              <a:rPr lang="en-US" altLang="zh-CN" dirty="0">
                <a:solidFill>
                  <a:srgbClr val="FF0000"/>
                </a:solidFill>
              </a:rPr>
              <a:t>Lack of attribute information</a:t>
            </a:r>
            <a:r>
              <a:rPr lang="en-US" altLang="zh-CN" dirty="0"/>
              <a:t> – Degradation is unavoidable</a:t>
            </a:r>
          </a:p>
          <a:p>
            <a:pPr lvl="1">
              <a:buFont typeface="Wingdings" panose="05000000000000000000" pitchFamily="2" charset="2"/>
              <a:buChar char="n"/>
            </a:pPr>
            <a:r>
              <a:rPr lang="en-US" altLang="zh-CN" dirty="0"/>
              <a:t> </a:t>
            </a:r>
            <a:r>
              <a:rPr lang="en-US" altLang="zh-CN" dirty="0">
                <a:solidFill>
                  <a:srgbClr val="FF0000"/>
                </a:solidFill>
              </a:rPr>
              <a:t>Training data prior </a:t>
            </a:r>
            <a:r>
              <a:rPr lang="en-US" altLang="zh-CN" dirty="0"/>
              <a:t>– Hard to collect a large dataset with balanced attribute distribution</a:t>
            </a:r>
          </a:p>
          <a:p>
            <a:endParaRPr lang="en-US" altLang="zh-CN" dirty="0"/>
          </a:p>
          <a:p>
            <a:endParaRPr lang="en-US" altLang="zh-CN" dirty="0"/>
          </a:p>
        </p:txBody>
      </p:sp>
    </p:spTree>
    <p:extLst>
      <p:ext uri="{BB962C8B-B14F-4D97-AF65-F5344CB8AC3E}">
        <p14:creationId xmlns:p14="http://schemas.microsoft.com/office/powerpoint/2010/main" val="260607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t>Challenges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2">
            <a:extLst>
              <a:ext uri="{FF2B5EF4-FFF2-40B4-BE49-F238E27FC236}">
                <a16:creationId xmlns:a16="http://schemas.microsoft.com/office/drawing/2014/main" id="{EC672FEB-D820-4CA5-AC56-8748E3837741}"/>
              </a:ext>
            </a:extLst>
          </p:cNvPr>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The causes are inevitable</a:t>
            </a:r>
          </a:p>
          <a:p>
            <a:pPr lvl="1">
              <a:buFont typeface="Wingdings" panose="05000000000000000000" pitchFamily="2" charset="2"/>
              <a:buChar char="n"/>
            </a:pPr>
            <a:r>
              <a:rPr lang="en-US" altLang="zh-CN" dirty="0"/>
              <a:t> </a:t>
            </a:r>
            <a:r>
              <a:rPr lang="en-US" altLang="zh-CN" dirty="0">
                <a:solidFill>
                  <a:srgbClr val="FF0000"/>
                </a:solidFill>
              </a:rPr>
              <a:t>Lack of attribute information</a:t>
            </a:r>
            <a:r>
              <a:rPr lang="en-US" altLang="zh-CN" dirty="0"/>
              <a:t> – Degradation is unavoidable</a:t>
            </a:r>
          </a:p>
          <a:p>
            <a:pPr lvl="1">
              <a:buFont typeface="Wingdings" panose="05000000000000000000" pitchFamily="2" charset="2"/>
              <a:buChar char="n"/>
            </a:pPr>
            <a:r>
              <a:rPr lang="en-US" altLang="zh-CN" dirty="0"/>
              <a:t> </a:t>
            </a:r>
            <a:r>
              <a:rPr lang="en-US" altLang="zh-CN" dirty="0">
                <a:solidFill>
                  <a:srgbClr val="FF0000"/>
                </a:solidFill>
              </a:rPr>
              <a:t>Training data prior </a:t>
            </a:r>
            <a:r>
              <a:rPr lang="en-US" altLang="zh-CN" dirty="0"/>
              <a:t>– Hard to collect a large dataset with balanced attribute distribution</a:t>
            </a:r>
          </a:p>
          <a:p>
            <a:pPr>
              <a:buFont typeface="Wingdings" panose="05000000000000000000" pitchFamily="2" charset="2"/>
              <a:buChar char="Ø"/>
            </a:pPr>
            <a:r>
              <a:rPr lang="en-US" altLang="zh-CN" dirty="0"/>
              <a:t>Attribute information is obtainable</a:t>
            </a:r>
          </a:p>
          <a:p>
            <a:pPr lvl="1">
              <a:buFont typeface="Wingdings" panose="05000000000000000000" pitchFamily="2" charset="2"/>
              <a:buChar char="n"/>
            </a:pPr>
            <a:r>
              <a:rPr lang="en-US" altLang="zh-CN" dirty="0"/>
              <a:t> Witness description, Actor profile</a:t>
            </a:r>
          </a:p>
          <a:p>
            <a:pPr lvl="1"/>
            <a:endParaRPr lang="en-US" altLang="zh-CN" dirty="0"/>
          </a:p>
          <a:p>
            <a:endParaRPr lang="en-US" altLang="zh-CN" dirty="0"/>
          </a:p>
          <a:p>
            <a:endParaRPr lang="en-US" altLang="zh-CN" dirty="0"/>
          </a:p>
        </p:txBody>
      </p:sp>
    </p:spTree>
    <p:extLst>
      <p:ext uri="{BB962C8B-B14F-4D97-AF65-F5344CB8AC3E}">
        <p14:creationId xmlns:p14="http://schemas.microsoft.com/office/powerpoint/2010/main" val="208546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t>Challenges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2">
            <a:extLst>
              <a:ext uri="{FF2B5EF4-FFF2-40B4-BE49-F238E27FC236}">
                <a16:creationId xmlns:a16="http://schemas.microsoft.com/office/drawing/2014/main" id="{EC672FEB-D820-4CA5-AC56-8748E3837741}"/>
              </a:ext>
            </a:extLst>
          </p:cNvPr>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The causes are inevitable</a:t>
            </a:r>
          </a:p>
          <a:p>
            <a:pPr lvl="1">
              <a:buFont typeface="Wingdings" panose="05000000000000000000" pitchFamily="2" charset="2"/>
              <a:buChar char="n"/>
            </a:pPr>
            <a:r>
              <a:rPr lang="en-US" altLang="zh-CN" dirty="0"/>
              <a:t> </a:t>
            </a:r>
            <a:r>
              <a:rPr lang="en-US" altLang="zh-CN" dirty="0">
                <a:solidFill>
                  <a:srgbClr val="FF0000"/>
                </a:solidFill>
              </a:rPr>
              <a:t>Lack of attribute information</a:t>
            </a:r>
            <a:r>
              <a:rPr lang="en-US" altLang="zh-CN" dirty="0"/>
              <a:t> – Degradation is unavoidable</a:t>
            </a:r>
          </a:p>
          <a:p>
            <a:pPr lvl="1">
              <a:buFont typeface="Wingdings" panose="05000000000000000000" pitchFamily="2" charset="2"/>
              <a:buChar char="n"/>
            </a:pPr>
            <a:r>
              <a:rPr lang="en-US" altLang="zh-CN" dirty="0"/>
              <a:t> </a:t>
            </a:r>
            <a:r>
              <a:rPr lang="en-US" altLang="zh-CN" dirty="0">
                <a:solidFill>
                  <a:srgbClr val="FF0000"/>
                </a:solidFill>
              </a:rPr>
              <a:t>Training data prior </a:t>
            </a:r>
            <a:r>
              <a:rPr lang="en-US" altLang="zh-CN" dirty="0"/>
              <a:t>– Hard to collect a large dataset with balanced attribute distribution</a:t>
            </a:r>
          </a:p>
          <a:p>
            <a:pPr>
              <a:buFont typeface="Wingdings" panose="05000000000000000000" pitchFamily="2" charset="2"/>
              <a:buChar char="Ø"/>
            </a:pPr>
            <a:r>
              <a:rPr lang="en-US" altLang="zh-CN" dirty="0"/>
              <a:t>Attribute information is obtainable</a:t>
            </a:r>
          </a:p>
          <a:p>
            <a:pPr lvl="1">
              <a:buFont typeface="Wingdings" panose="05000000000000000000" pitchFamily="2" charset="2"/>
              <a:buChar char="n"/>
            </a:pPr>
            <a:r>
              <a:rPr lang="en-US" altLang="zh-CN" dirty="0"/>
              <a:t> Witness description, Actor profile</a:t>
            </a:r>
          </a:p>
          <a:p>
            <a:pPr>
              <a:buFont typeface="Wingdings" panose="05000000000000000000" pitchFamily="2" charset="2"/>
              <a:buChar char="Ø"/>
            </a:pPr>
            <a:r>
              <a:rPr lang="en-US" altLang="zh-CN" dirty="0"/>
              <a:t>Given attribute information,</a:t>
            </a:r>
            <a:r>
              <a:rPr lang="zh-CN" altLang="en-US" dirty="0"/>
              <a:t> </a:t>
            </a:r>
            <a:r>
              <a:rPr lang="en-US" altLang="zh-CN" dirty="0"/>
              <a:t>do</a:t>
            </a:r>
            <a:r>
              <a:rPr lang="zh-CN" altLang="en-US" dirty="0"/>
              <a:t> </a:t>
            </a:r>
            <a:r>
              <a:rPr lang="en-US" altLang="zh-CN" dirty="0"/>
              <a:t>image</a:t>
            </a:r>
            <a:r>
              <a:rPr lang="zh-CN" altLang="en-US" dirty="0"/>
              <a:t> </a:t>
            </a:r>
            <a:r>
              <a:rPr lang="en-US" altLang="zh-CN" dirty="0"/>
              <a:t>restoration</a:t>
            </a:r>
          </a:p>
          <a:p>
            <a:pPr lvl="1">
              <a:buFont typeface="Wingdings" panose="05000000000000000000" pitchFamily="2" charset="2"/>
              <a:buChar char="n"/>
            </a:pPr>
            <a:r>
              <a:rPr lang="en-US" altLang="zh-CN" dirty="0"/>
              <a:t> Align attribute &amp; image information</a:t>
            </a:r>
          </a:p>
          <a:p>
            <a:pPr lvl="1">
              <a:buFont typeface="Wingdings" panose="05000000000000000000" pitchFamily="2" charset="2"/>
              <a:buChar char="n"/>
            </a:pPr>
            <a:r>
              <a:rPr lang="en-US" altLang="zh-CN" dirty="0"/>
              <a:t> Let the attribute have a fine-grained impact on the restoration</a:t>
            </a:r>
          </a:p>
          <a:p>
            <a:pPr lvl="1"/>
            <a:endParaRPr lang="en-US" altLang="zh-CN" dirty="0"/>
          </a:p>
          <a:p>
            <a:endParaRPr lang="en-US" altLang="zh-CN" dirty="0"/>
          </a:p>
          <a:p>
            <a:endParaRPr lang="en-US" altLang="zh-CN" dirty="0"/>
          </a:p>
        </p:txBody>
      </p:sp>
    </p:spTree>
    <p:extLst>
      <p:ext uri="{BB962C8B-B14F-4D97-AF65-F5344CB8AC3E}">
        <p14:creationId xmlns:p14="http://schemas.microsoft.com/office/powerpoint/2010/main" val="193955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4">
            <a:extLst>
              <a:ext uri="{FF2B5EF4-FFF2-40B4-BE49-F238E27FC236}">
                <a16:creationId xmlns:a16="http://schemas.microsoft.com/office/drawing/2014/main" id="{6D5476C0-835F-E4A7-0281-7F53F6BCB36B}"/>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4" name="Picture 2">
            <a:extLst>
              <a:ext uri="{FF2B5EF4-FFF2-40B4-BE49-F238E27FC236}">
                <a16:creationId xmlns:a16="http://schemas.microsoft.com/office/drawing/2014/main" id="{55E8F62F-79D9-3176-BE17-60EF956E143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2527CB8D-1C20-D27C-4FB3-2061CEE32CE4}"/>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Methodology</a:t>
            </a:r>
            <a:endParaRPr lang="zh-CN" altLang="en-US"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8E504DEE-1BD6-3DCF-A4DB-00CFDB5E15B8}"/>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7CDC489-71E0-7C2E-03AF-8D97B73F8653}"/>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32" name="文本框 31">
                <a:extLst>
                  <a:ext uri="{FF2B5EF4-FFF2-40B4-BE49-F238E27FC236}">
                    <a16:creationId xmlns:a16="http://schemas.microsoft.com/office/drawing/2014/main" id="{D7CDC489-71E0-7C2E-03AF-8D97B73F8653}"/>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5"/>
                <a:stretch>
                  <a:fillRect l="-18182" r="-18182"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82D66EB4-3973-796E-C16A-336F0874D89F}"/>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137" name="文本框 136">
                <a:extLst>
                  <a:ext uri="{FF2B5EF4-FFF2-40B4-BE49-F238E27FC236}">
                    <a16:creationId xmlns:a16="http://schemas.microsoft.com/office/drawing/2014/main" id="{82D66EB4-3973-796E-C16A-336F0874D89F}"/>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5"/>
                <a:stretch>
                  <a:fillRect l="-18182" r="-18182" b="-28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0315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Background</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Face restoration: Recover high-quality (HQ) faces from low-quality (LQ) faces</a:t>
            </a:r>
          </a:p>
          <a:p>
            <a:pPr lvl="1">
              <a:buFont typeface="Wingdings" panose="05000000000000000000" pitchFamily="2" charset="2"/>
              <a:buChar char="n"/>
            </a:pPr>
            <a:r>
              <a:rPr lang="en-US" altLang="zh-CN" dirty="0"/>
              <a:t> Super-resolution, Denoise, Deblur, </a:t>
            </a:r>
            <a:r>
              <a:rPr lang="en-US" altLang="zh-CN" dirty="0" err="1"/>
              <a:t>etc</a:t>
            </a:r>
            <a:endParaRPr lang="en-US" altLang="zh-CN" dirty="0"/>
          </a:p>
          <a:p>
            <a:pPr>
              <a:buFont typeface="Wingdings" panose="05000000000000000000" pitchFamily="2" charset="2"/>
              <a:buChar char="Ø"/>
            </a:pPr>
            <a:r>
              <a:rPr lang="en-US" altLang="zh-CN" dirty="0"/>
              <a:t>Previous Problem: Over-smooth</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9" name="箭头: 右 8">
            <a:extLst>
              <a:ext uri="{FF2B5EF4-FFF2-40B4-BE49-F238E27FC236}">
                <a16:creationId xmlns:a16="http://schemas.microsoft.com/office/drawing/2014/main" id="{119A8CF2-2C27-BAA2-3C2B-A13B0F7E9751}"/>
              </a:ext>
            </a:extLst>
          </p:cNvPr>
          <p:cNvSpPr/>
          <p:nvPr/>
        </p:nvSpPr>
        <p:spPr>
          <a:xfrm>
            <a:off x="5121566" y="4753715"/>
            <a:ext cx="1576078" cy="464562"/>
          </a:xfrm>
          <a:prstGeom prst="rightArrow">
            <a:avLst/>
          </a:prstGeom>
          <a:ln w="4762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5FB32E8-9573-5D9E-E56B-6CBA6FA1449B}"/>
              </a:ext>
            </a:extLst>
          </p:cNvPr>
          <p:cNvPicPr>
            <a:picLocks noChangeAspect="1"/>
          </p:cNvPicPr>
          <p:nvPr/>
        </p:nvPicPr>
        <p:blipFill>
          <a:blip r:embed="rId4"/>
          <a:stretch>
            <a:fillRect/>
          </a:stretch>
        </p:blipFill>
        <p:spPr>
          <a:xfrm>
            <a:off x="1957464" y="4434118"/>
            <a:ext cx="1340969" cy="1345439"/>
          </a:xfrm>
          <a:prstGeom prst="rect">
            <a:avLst/>
          </a:prstGeom>
        </p:spPr>
      </p:pic>
      <p:pic>
        <p:nvPicPr>
          <p:cNvPr id="7" name="图片 6">
            <a:extLst>
              <a:ext uri="{FF2B5EF4-FFF2-40B4-BE49-F238E27FC236}">
                <a16:creationId xmlns:a16="http://schemas.microsoft.com/office/drawing/2014/main" id="{6E4218E1-9BB9-8C5D-C8A3-0BC1F582B485}"/>
              </a:ext>
            </a:extLst>
          </p:cNvPr>
          <p:cNvPicPr>
            <a:picLocks noChangeAspect="1"/>
          </p:cNvPicPr>
          <p:nvPr/>
        </p:nvPicPr>
        <p:blipFill>
          <a:blip r:embed="rId5"/>
          <a:stretch>
            <a:fillRect/>
          </a:stretch>
        </p:blipFill>
        <p:spPr>
          <a:xfrm>
            <a:off x="8017150" y="3089448"/>
            <a:ext cx="2976664" cy="2937497"/>
          </a:xfrm>
          <a:prstGeom prst="rect">
            <a:avLst/>
          </a:prstGeom>
        </p:spPr>
      </p:pic>
    </p:spTree>
    <p:extLst>
      <p:ext uri="{BB962C8B-B14F-4D97-AF65-F5344CB8AC3E}">
        <p14:creationId xmlns:p14="http://schemas.microsoft.com/office/powerpoint/2010/main" val="298790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4">
            <a:extLst>
              <a:ext uri="{FF2B5EF4-FFF2-40B4-BE49-F238E27FC236}">
                <a16:creationId xmlns:a16="http://schemas.microsoft.com/office/drawing/2014/main" id="{6D5476C0-835F-E4A7-0281-7F53F6BCB36B}"/>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4" name="Picture 2">
            <a:extLst>
              <a:ext uri="{FF2B5EF4-FFF2-40B4-BE49-F238E27FC236}">
                <a16:creationId xmlns:a16="http://schemas.microsoft.com/office/drawing/2014/main" id="{55E8F62F-79D9-3176-BE17-60EF956E143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2527CB8D-1C20-D27C-4FB3-2061CEE32CE4}"/>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Methodology</a:t>
            </a:r>
            <a:endParaRPr lang="zh-CN" altLang="en-US"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8E504DEE-1BD6-3DCF-A4DB-00CFDB5E15B8}"/>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7CDC489-71E0-7C2E-03AF-8D97B73F8653}"/>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32" name="文本框 31">
                <a:extLst>
                  <a:ext uri="{FF2B5EF4-FFF2-40B4-BE49-F238E27FC236}">
                    <a16:creationId xmlns:a16="http://schemas.microsoft.com/office/drawing/2014/main" id="{D7CDC489-71E0-7C2E-03AF-8D97B73F8653}"/>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5"/>
                <a:stretch>
                  <a:fillRect l="-18182" r="-18182" b="-2857"/>
                </a:stretch>
              </a:blipFill>
            </p:spPr>
            <p:txBody>
              <a:bodyPr/>
              <a:lstStyle/>
              <a:p>
                <a:r>
                  <a:rPr lang="zh-CN" altLang="en-US">
                    <a:noFill/>
                  </a:rPr>
                  <a:t> </a:t>
                </a:r>
              </a:p>
            </p:txBody>
          </p:sp>
        </mc:Fallback>
      </mc:AlternateContent>
      <p:sp>
        <p:nvSpPr>
          <p:cNvPr id="125" name="矩形: 圆角 124">
            <a:extLst>
              <a:ext uri="{FF2B5EF4-FFF2-40B4-BE49-F238E27FC236}">
                <a16:creationId xmlns:a16="http://schemas.microsoft.com/office/drawing/2014/main" id="{A3482BFD-113E-915B-74A3-B2BBF1B47C68}"/>
              </a:ext>
            </a:extLst>
          </p:cNvPr>
          <p:cNvSpPr/>
          <p:nvPr/>
        </p:nvSpPr>
        <p:spPr>
          <a:xfrm>
            <a:off x="3231703" y="2282118"/>
            <a:ext cx="1368159" cy="1491831"/>
          </a:xfrm>
          <a:prstGeom prst="roundRect">
            <a:avLst/>
          </a:prstGeom>
          <a:solidFill>
            <a:schemeClr val="accent6">
              <a:lumMod val="20000"/>
              <a:lumOff val="80000"/>
            </a:schemeClr>
          </a:solid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pic>
        <p:nvPicPr>
          <p:cNvPr id="126" name="图片 125">
            <a:extLst>
              <a:ext uri="{FF2B5EF4-FFF2-40B4-BE49-F238E27FC236}">
                <a16:creationId xmlns:a16="http://schemas.microsoft.com/office/drawing/2014/main" id="{4D2D9A76-8AD5-7D08-E035-780C972F5AB5}"/>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p:sp>
        <p:nvSpPr>
          <p:cNvPr id="127" name="梯形 126">
            <a:extLst>
              <a:ext uri="{FF2B5EF4-FFF2-40B4-BE49-F238E27FC236}">
                <a16:creationId xmlns:a16="http://schemas.microsoft.com/office/drawing/2014/main" id="{4B76FA24-569C-1433-EB18-4E782C73A5C2}"/>
              </a:ext>
            </a:extLst>
          </p:cNvPr>
          <p:cNvSpPr/>
          <p:nvPr/>
        </p:nvSpPr>
        <p:spPr>
          <a:xfrm rot="5400000">
            <a:off x="3084091" y="3053215"/>
            <a:ext cx="680174" cy="231317"/>
          </a:xfrm>
          <a:prstGeom prst="trapezoid">
            <a:avLst>
              <a:gd name="adj" fmla="val 61236"/>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28" name="梯形 127">
            <a:extLst>
              <a:ext uri="{FF2B5EF4-FFF2-40B4-BE49-F238E27FC236}">
                <a16:creationId xmlns:a16="http://schemas.microsoft.com/office/drawing/2014/main" id="{DF609A72-EF2B-9737-2F9A-CD679D3C4D97}"/>
              </a:ext>
            </a:extLst>
          </p:cNvPr>
          <p:cNvSpPr/>
          <p:nvPr/>
        </p:nvSpPr>
        <p:spPr>
          <a:xfrm rot="16200000">
            <a:off x="3739773" y="2773817"/>
            <a:ext cx="787244" cy="790114"/>
          </a:xfrm>
          <a:prstGeom prst="trapezoid">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29" name="梯形 128">
            <a:extLst>
              <a:ext uri="{FF2B5EF4-FFF2-40B4-BE49-F238E27FC236}">
                <a16:creationId xmlns:a16="http://schemas.microsoft.com/office/drawing/2014/main" id="{FDBCB2CE-B389-3ED1-9490-A44D8B14E2FA}"/>
              </a:ext>
            </a:extLst>
          </p:cNvPr>
          <p:cNvSpPr/>
          <p:nvPr/>
        </p:nvSpPr>
        <p:spPr>
          <a:xfrm rot="16200000">
            <a:off x="4080505" y="3097958"/>
            <a:ext cx="628008" cy="10183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30" name="梯形 129">
            <a:extLst>
              <a:ext uri="{FF2B5EF4-FFF2-40B4-BE49-F238E27FC236}">
                <a16:creationId xmlns:a16="http://schemas.microsoft.com/office/drawing/2014/main" id="{54BFEA6B-0F6D-0E92-6817-FB8DD233355A}"/>
              </a:ext>
            </a:extLst>
          </p:cNvPr>
          <p:cNvSpPr/>
          <p:nvPr/>
        </p:nvSpPr>
        <p:spPr>
          <a:xfrm rot="16200000">
            <a:off x="3813599" y="3117957"/>
            <a:ext cx="460234" cy="101833"/>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31" name="梯形 130">
            <a:extLst>
              <a:ext uri="{FF2B5EF4-FFF2-40B4-BE49-F238E27FC236}">
                <a16:creationId xmlns:a16="http://schemas.microsoft.com/office/drawing/2014/main" id="{9705A7A4-FFBA-D517-0F47-241B1D8ECABD}"/>
              </a:ext>
            </a:extLst>
          </p:cNvPr>
          <p:cNvSpPr/>
          <p:nvPr/>
        </p:nvSpPr>
        <p:spPr>
          <a:xfrm rot="16200000">
            <a:off x="3683083" y="3120889"/>
            <a:ext cx="311034" cy="9597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cxnSp>
        <p:nvCxnSpPr>
          <p:cNvPr id="132" name="连接符: 肘形 131">
            <a:extLst>
              <a:ext uri="{FF2B5EF4-FFF2-40B4-BE49-F238E27FC236}">
                <a16:creationId xmlns:a16="http://schemas.microsoft.com/office/drawing/2014/main" id="{0452614B-F3FB-081F-9180-90C9DEC87B4B}"/>
              </a:ext>
            </a:extLst>
          </p:cNvPr>
          <p:cNvCxnSpPr>
            <a:cxnSpLocks/>
            <a:stCxn id="129" idx="3"/>
          </p:cNvCxnSpPr>
          <p:nvPr/>
        </p:nvCxnSpPr>
        <p:spPr>
          <a:xfrm rot="5400000" flipH="1" flipV="1">
            <a:off x="5643072" y="1476761"/>
            <a:ext cx="122277" cy="2619402"/>
          </a:xfrm>
          <a:prstGeom prst="bentConnector3">
            <a:avLst>
              <a:gd name="adj1" fmla="val 206549"/>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33" name="连接符: 肘形 132">
            <a:extLst>
              <a:ext uri="{FF2B5EF4-FFF2-40B4-BE49-F238E27FC236}">
                <a16:creationId xmlns:a16="http://schemas.microsoft.com/office/drawing/2014/main" id="{CAA36697-291C-C484-66A4-848D666D3219}"/>
              </a:ext>
            </a:extLst>
          </p:cNvPr>
          <p:cNvCxnSpPr>
            <a:cxnSpLocks/>
            <a:stCxn id="130" idx="3"/>
          </p:cNvCxnSpPr>
          <p:nvPr/>
        </p:nvCxnSpPr>
        <p:spPr>
          <a:xfrm rot="5400000" flipH="1" flipV="1">
            <a:off x="4891856" y="1927115"/>
            <a:ext cx="176233" cy="1872511"/>
          </a:xfrm>
          <a:prstGeom prst="bentConnector3">
            <a:avLst>
              <a:gd name="adj1" fmla="val 173616"/>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34" name="文本框 133">
            <a:extLst>
              <a:ext uri="{FF2B5EF4-FFF2-40B4-BE49-F238E27FC236}">
                <a16:creationId xmlns:a16="http://schemas.microsoft.com/office/drawing/2014/main" id="{01D57F12-64A6-A34D-3C1C-A4B6FE537E8E}"/>
              </a:ext>
            </a:extLst>
          </p:cNvPr>
          <p:cNvSpPr txBox="1"/>
          <p:nvPr/>
        </p:nvSpPr>
        <p:spPr>
          <a:xfrm>
            <a:off x="4050431" y="2985427"/>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135" name="连接符: 肘形 134">
            <a:extLst>
              <a:ext uri="{FF2B5EF4-FFF2-40B4-BE49-F238E27FC236}">
                <a16:creationId xmlns:a16="http://schemas.microsoft.com/office/drawing/2014/main" id="{1CE03233-21D3-A155-64AB-CEB063F9E8AD}"/>
              </a:ext>
            </a:extLst>
          </p:cNvPr>
          <p:cNvCxnSpPr>
            <a:cxnSpLocks/>
            <a:stCxn id="131" idx="3"/>
          </p:cNvCxnSpPr>
          <p:nvPr/>
        </p:nvCxnSpPr>
        <p:spPr>
          <a:xfrm rot="5400000" flipH="1" flipV="1">
            <a:off x="4503524" y="2190600"/>
            <a:ext cx="169832" cy="1499681"/>
          </a:xfrm>
          <a:prstGeom prst="bentConnector3">
            <a:avLst>
              <a:gd name="adj1" fmla="val 190522"/>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B9CF6F64-991A-08AC-1A6B-29EC9C128AFD}"/>
              </a:ext>
            </a:extLst>
          </p:cNvPr>
          <p:cNvCxnSpPr>
            <a:cxnSpLocks/>
            <a:stCxn id="126" idx="3"/>
            <a:endCxn id="127" idx="2"/>
          </p:cNvCxnSpPr>
          <p:nvPr/>
        </p:nvCxnSpPr>
        <p:spPr>
          <a:xfrm flipV="1">
            <a:off x="2498227" y="3168874"/>
            <a:ext cx="810293"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82D66EB4-3973-796E-C16A-336F0874D89F}"/>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137" name="文本框 136">
                <a:extLst>
                  <a:ext uri="{FF2B5EF4-FFF2-40B4-BE49-F238E27FC236}">
                    <a16:creationId xmlns:a16="http://schemas.microsoft.com/office/drawing/2014/main" id="{82D66EB4-3973-796E-C16A-336F0874D89F}"/>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5"/>
                <a:stretch>
                  <a:fillRect l="-18182" r="-18182" b="-2857"/>
                </a:stretch>
              </a:blipFill>
            </p:spPr>
            <p:txBody>
              <a:bodyPr/>
              <a:lstStyle/>
              <a:p>
                <a:r>
                  <a:rPr lang="zh-CN" altLang="en-US">
                    <a:noFill/>
                  </a:rPr>
                  <a:t> </a:t>
                </a:r>
              </a:p>
            </p:txBody>
          </p:sp>
        </mc:Fallback>
      </mc:AlternateContent>
      <p:sp>
        <p:nvSpPr>
          <p:cNvPr id="138" name="文本框 137">
            <a:extLst>
              <a:ext uri="{FF2B5EF4-FFF2-40B4-BE49-F238E27FC236}">
                <a16:creationId xmlns:a16="http://schemas.microsoft.com/office/drawing/2014/main" id="{1008644F-D59D-AF6B-B1BF-1BBADCD6140D}"/>
              </a:ext>
            </a:extLst>
          </p:cNvPr>
          <p:cNvSpPr txBox="1"/>
          <p:nvPr/>
        </p:nvSpPr>
        <p:spPr>
          <a:xfrm>
            <a:off x="3560837" y="2300863"/>
            <a:ext cx="205945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Encoder</a:t>
            </a:r>
            <a:endParaRPr lang="zh-CN" altLang="en-US" sz="1000" dirty="0">
              <a:latin typeface="Times New Roman" panose="02020603050405020304" pitchFamily="18" charset="0"/>
              <a:cs typeface="Times New Roman" panose="02020603050405020304" pitchFamily="18" charset="0"/>
            </a:endParaRPr>
          </a:p>
        </p:txBody>
      </p:sp>
      <p:sp>
        <p:nvSpPr>
          <p:cNvPr id="139" name="矩形 138">
            <a:extLst>
              <a:ext uri="{FF2B5EF4-FFF2-40B4-BE49-F238E27FC236}">
                <a16:creationId xmlns:a16="http://schemas.microsoft.com/office/drawing/2014/main" id="{D6BC0874-E7AE-368E-C75E-9CB89B484B2E}"/>
              </a:ext>
            </a:extLst>
          </p:cNvPr>
          <p:cNvSpPr/>
          <p:nvPr/>
        </p:nvSpPr>
        <p:spPr>
          <a:xfrm>
            <a:off x="3440224" y="3576249"/>
            <a:ext cx="386197" cy="122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cxnSp>
        <p:nvCxnSpPr>
          <p:cNvPr id="140" name="直接箭头连接符 139">
            <a:extLst>
              <a:ext uri="{FF2B5EF4-FFF2-40B4-BE49-F238E27FC236}">
                <a16:creationId xmlns:a16="http://schemas.microsoft.com/office/drawing/2014/main" id="{E9A566F2-B8DD-B02E-B7D4-3CD2E76764A4}"/>
              </a:ext>
            </a:extLst>
          </p:cNvPr>
          <p:cNvCxnSpPr>
            <a:cxnSpLocks/>
            <a:stCxn id="142" idx="2"/>
            <a:endCxn id="139" idx="0"/>
          </p:cNvCxnSpPr>
          <p:nvPr/>
        </p:nvCxnSpPr>
        <p:spPr>
          <a:xfrm flipH="1">
            <a:off x="3633323" y="3372315"/>
            <a:ext cx="4245" cy="20393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41" name="连接符: 肘形 140">
            <a:extLst>
              <a:ext uri="{FF2B5EF4-FFF2-40B4-BE49-F238E27FC236}">
                <a16:creationId xmlns:a16="http://schemas.microsoft.com/office/drawing/2014/main" id="{AA61CF59-1ED9-0CD1-FFB8-D7B31B185245}"/>
              </a:ext>
            </a:extLst>
          </p:cNvPr>
          <p:cNvCxnSpPr>
            <a:cxnSpLocks/>
            <a:stCxn id="139" idx="2"/>
          </p:cNvCxnSpPr>
          <p:nvPr/>
        </p:nvCxnSpPr>
        <p:spPr>
          <a:xfrm rot="16200000" flipH="1">
            <a:off x="3819819" y="3512241"/>
            <a:ext cx="393917" cy="76690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42" name="矩形 141">
            <a:extLst>
              <a:ext uri="{FF2B5EF4-FFF2-40B4-BE49-F238E27FC236}">
                <a16:creationId xmlns:a16="http://schemas.microsoft.com/office/drawing/2014/main" id="{59C49C3C-FDF6-78DC-E3B4-CA49F60A70F9}"/>
              </a:ext>
            </a:extLst>
          </p:cNvPr>
          <p:cNvSpPr/>
          <p:nvPr/>
        </p:nvSpPr>
        <p:spPr>
          <a:xfrm>
            <a:off x="3595628" y="3002134"/>
            <a:ext cx="83880" cy="370181"/>
          </a:xfrm>
          <a:prstGeom prst="rect">
            <a:avLst/>
          </a:prstGeom>
          <a:solidFill>
            <a:schemeClr val="accent6">
              <a:lumMod val="60000"/>
              <a:lumOff val="4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43" name="文本框 142">
            <a:extLst>
              <a:ext uri="{FF2B5EF4-FFF2-40B4-BE49-F238E27FC236}">
                <a16:creationId xmlns:a16="http://schemas.microsoft.com/office/drawing/2014/main" id="{96484408-2647-08FA-633F-22A72E113048}"/>
              </a:ext>
            </a:extLst>
          </p:cNvPr>
          <p:cNvSpPr txBox="1"/>
          <p:nvPr/>
        </p:nvSpPr>
        <p:spPr>
          <a:xfrm>
            <a:off x="3397001" y="3521074"/>
            <a:ext cx="52129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Linear</a:t>
            </a:r>
            <a:endParaRPr lang="zh-CN"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58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4">
            <a:extLst>
              <a:ext uri="{FF2B5EF4-FFF2-40B4-BE49-F238E27FC236}">
                <a16:creationId xmlns:a16="http://schemas.microsoft.com/office/drawing/2014/main" id="{6D5476C0-835F-E4A7-0281-7F53F6BCB36B}"/>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4" name="Picture 2">
            <a:extLst>
              <a:ext uri="{FF2B5EF4-FFF2-40B4-BE49-F238E27FC236}">
                <a16:creationId xmlns:a16="http://schemas.microsoft.com/office/drawing/2014/main" id="{55E8F62F-79D9-3176-BE17-60EF956E143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2527CB8D-1C20-D27C-4FB3-2061CEE32CE4}"/>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Methodology</a:t>
            </a:r>
            <a:endParaRPr lang="zh-CN" altLang="en-US"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8E504DEE-1BD6-3DCF-A4DB-00CFDB5E15B8}"/>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7CDC489-71E0-7C2E-03AF-8D97B73F8653}"/>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32" name="文本框 31">
                <a:extLst>
                  <a:ext uri="{FF2B5EF4-FFF2-40B4-BE49-F238E27FC236}">
                    <a16:creationId xmlns:a16="http://schemas.microsoft.com/office/drawing/2014/main" id="{D7CDC489-71E0-7C2E-03AF-8D97B73F8653}"/>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5"/>
                <a:stretch>
                  <a:fillRect l="-18182" r="-18182" b="-2857"/>
                </a:stretch>
              </a:blipFill>
            </p:spPr>
            <p:txBody>
              <a:bodyPr/>
              <a:lstStyle/>
              <a:p>
                <a:r>
                  <a:rPr lang="zh-CN" altLang="en-US">
                    <a:noFill/>
                  </a:rPr>
                  <a:t> </a:t>
                </a:r>
              </a:p>
            </p:txBody>
          </p:sp>
        </mc:Fallback>
      </mc:AlternateContent>
      <p:sp>
        <p:nvSpPr>
          <p:cNvPr id="125" name="矩形: 圆角 124">
            <a:extLst>
              <a:ext uri="{FF2B5EF4-FFF2-40B4-BE49-F238E27FC236}">
                <a16:creationId xmlns:a16="http://schemas.microsoft.com/office/drawing/2014/main" id="{A3482BFD-113E-915B-74A3-B2BBF1B47C68}"/>
              </a:ext>
            </a:extLst>
          </p:cNvPr>
          <p:cNvSpPr/>
          <p:nvPr/>
        </p:nvSpPr>
        <p:spPr>
          <a:xfrm>
            <a:off x="3231703" y="2282118"/>
            <a:ext cx="1368159" cy="1491831"/>
          </a:xfrm>
          <a:prstGeom prst="roundRect">
            <a:avLst/>
          </a:prstGeom>
          <a:solidFill>
            <a:schemeClr val="accent6">
              <a:lumMod val="20000"/>
              <a:lumOff val="80000"/>
            </a:schemeClr>
          </a:solid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pic>
        <p:nvPicPr>
          <p:cNvPr id="126" name="图片 125">
            <a:extLst>
              <a:ext uri="{FF2B5EF4-FFF2-40B4-BE49-F238E27FC236}">
                <a16:creationId xmlns:a16="http://schemas.microsoft.com/office/drawing/2014/main" id="{4D2D9A76-8AD5-7D08-E035-780C972F5AB5}"/>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p:sp>
        <p:nvSpPr>
          <p:cNvPr id="127" name="梯形 126">
            <a:extLst>
              <a:ext uri="{FF2B5EF4-FFF2-40B4-BE49-F238E27FC236}">
                <a16:creationId xmlns:a16="http://schemas.microsoft.com/office/drawing/2014/main" id="{4B76FA24-569C-1433-EB18-4E782C73A5C2}"/>
              </a:ext>
            </a:extLst>
          </p:cNvPr>
          <p:cNvSpPr/>
          <p:nvPr/>
        </p:nvSpPr>
        <p:spPr>
          <a:xfrm rot="5400000">
            <a:off x="3084091" y="3053215"/>
            <a:ext cx="680174" cy="231317"/>
          </a:xfrm>
          <a:prstGeom prst="trapezoid">
            <a:avLst>
              <a:gd name="adj" fmla="val 61236"/>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28" name="梯形 127">
            <a:extLst>
              <a:ext uri="{FF2B5EF4-FFF2-40B4-BE49-F238E27FC236}">
                <a16:creationId xmlns:a16="http://schemas.microsoft.com/office/drawing/2014/main" id="{DF609A72-EF2B-9737-2F9A-CD679D3C4D97}"/>
              </a:ext>
            </a:extLst>
          </p:cNvPr>
          <p:cNvSpPr/>
          <p:nvPr/>
        </p:nvSpPr>
        <p:spPr>
          <a:xfrm rot="16200000">
            <a:off x="3739773" y="2773817"/>
            <a:ext cx="787244" cy="790114"/>
          </a:xfrm>
          <a:prstGeom prst="trapezoid">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29" name="梯形 128">
            <a:extLst>
              <a:ext uri="{FF2B5EF4-FFF2-40B4-BE49-F238E27FC236}">
                <a16:creationId xmlns:a16="http://schemas.microsoft.com/office/drawing/2014/main" id="{FDBCB2CE-B389-3ED1-9490-A44D8B14E2FA}"/>
              </a:ext>
            </a:extLst>
          </p:cNvPr>
          <p:cNvSpPr/>
          <p:nvPr/>
        </p:nvSpPr>
        <p:spPr>
          <a:xfrm rot="16200000">
            <a:off x="4080505" y="3097958"/>
            <a:ext cx="628008" cy="10183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30" name="梯形 129">
            <a:extLst>
              <a:ext uri="{FF2B5EF4-FFF2-40B4-BE49-F238E27FC236}">
                <a16:creationId xmlns:a16="http://schemas.microsoft.com/office/drawing/2014/main" id="{54BFEA6B-0F6D-0E92-6817-FB8DD233355A}"/>
              </a:ext>
            </a:extLst>
          </p:cNvPr>
          <p:cNvSpPr/>
          <p:nvPr/>
        </p:nvSpPr>
        <p:spPr>
          <a:xfrm rot="16200000">
            <a:off x="3813599" y="3117957"/>
            <a:ext cx="460234" cy="101833"/>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131" name="梯形 130">
            <a:extLst>
              <a:ext uri="{FF2B5EF4-FFF2-40B4-BE49-F238E27FC236}">
                <a16:creationId xmlns:a16="http://schemas.microsoft.com/office/drawing/2014/main" id="{9705A7A4-FFBA-D517-0F47-241B1D8ECABD}"/>
              </a:ext>
            </a:extLst>
          </p:cNvPr>
          <p:cNvSpPr/>
          <p:nvPr/>
        </p:nvSpPr>
        <p:spPr>
          <a:xfrm rot="16200000">
            <a:off x="3683083" y="3120889"/>
            <a:ext cx="311034" cy="9597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cxnSp>
        <p:nvCxnSpPr>
          <p:cNvPr id="132" name="连接符: 肘形 131">
            <a:extLst>
              <a:ext uri="{FF2B5EF4-FFF2-40B4-BE49-F238E27FC236}">
                <a16:creationId xmlns:a16="http://schemas.microsoft.com/office/drawing/2014/main" id="{0452614B-F3FB-081F-9180-90C9DEC87B4B}"/>
              </a:ext>
            </a:extLst>
          </p:cNvPr>
          <p:cNvCxnSpPr>
            <a:cxnSpLocks/>
            <a:stCxn id="129" idx="3"/>
          </p:cNvCxnSpPr>
          <p:nvPr/>
        </p:nvCxnSpPr>
        <p:spPr>
          <a:xfrm rot="5400000" flipH="1" flipV="1">
            <a:off x="5643072" y="1476761"/>
            <a:ext cx="122277" cy="2619402"/>
          </a:xfrm>
          <a:prstGeom prst="bentConnector3">
            <a:avLst>
              <a:gd name="adj1" fmla="val 206549"/>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33" name="连接符: 肘形 132">
            <a:extLst>
              <a:ext uri="{FF2B5EF4-FFF2-40B4-BE49-F238E27FC236}">
                <a16:creationId xmlns:a16="http://schemas.microsoft.com/office/drawing/2014/main" id="{CAA36697-291C-C484-66A4-848D666D3219}"/>
              </a:ext>
            </a:extLst>
          </p:cNvPr>
          <p:cNvCxnSpPr>
            <a:cxnSpLocks/>
            <a:stCxn id="130" idx="3"/>
          </p:cNvCxnSpPr>
          <p:nvPr/>
        </p:nvCxnSpPr>
        <p:spPr>
          <a:xfrm rot="5400000" flipH="1" flipV="1">
            <a:off x="4891856" y="1927115"/>
            <a:ext cx="176233" cy="1872511"/>
          </a:xfrm>
          <a:prstGeom prst="bentConnector3">
            <a:avLst>
              <a:gd name="adj1" fmla="val 173616"/>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34" name="文本框 133">
            <a:extLst>
              <a:ext uri="{FF2B5EF4-FFF2-40B4-BE49-F238E27FC236}">
                <a16:creationId xmlns:a16="http://schemas.microsoft.com/office/drawing/2014/main" id="{01D57F12-64A6-A34D-3C1C-A4B6FE537E8E}"/>
              </a:ext>
            </a:extLst>
          </p:cNvPr>
          <p:cNvSpPr txBox="1"/>
          <p:nvPr/>
        </p:nvSpPr>
        <p:spPr>
          <a:xfrm>
            <a:off x="4050431" y="2985427"/>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135" name="连接符: 肘形 134">
            <a:extLst>
              <a:ext uri="{FF2B5EF4-FFF2-40B4-BE49-F238E27FC236}">
                <a16:creationId xmlns:a16="http://schemas.microsoft.com/office/drawing/2014/main" id="{1CE03233-21D3-A155-64AB-CEB063F9E8AD}"/>
              </a:ext>
            </a:extLst>
          </p:cNvPr>
          <p:cNvCxnSpPr>
            <a:cxnSpLocks/>
            <a:stCxn id="131" idx="3"/>
          </p:cNvCxnSpPr>
          <p:nvPr/>
        </p:nvCxnSpPr>
        <p:spPr>
          <a:xfrm rot="5400000" flipH="1" flipV="1">
            <a:off x="4503524" y="2190600"/>
            <a:ext cx="169832" cy="1499681"/>
          </a:xfrm>
          <a:prstGeom prst="bentConnector3">
            <a:avLst>
              <a:gd name="adj1" fmla="val 190522"/>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B9CF6F64-991A-08AC-1A6B-29EC9C128AFD}"/>
              </a:ext>
            </a:extLst>
          </p:cNvPr>
          <p:cNvCxnSpPr>
            <a:cxnSpLocks/>
            <a:stCxn id="126" idx="3"/>
            <a:endCxn id="127" idx="2"/>
          </p:cNvCxnSpPr>
          <p:nvPr/>
        </p:nvCxnSpPr>
        <p:spPr>
          <a:xfrm flipV="1">
            <a:off x="2498227" y="3168874"/>
            <a:ext cx="810293"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82D66EB4-3973-796E-C16A-336F0874D89F}"/>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137" name="文本框 136">
                <a:extLst>
                  <a:ext uri="{FF2B5EF4-FFF2-40B4-BE49-F238E27FC236}">
                    <a16:creationId xmlns:a16="http://schemas.microsoft.com/office/drawing/2014/main" id="{82D66EB4-3973-796E-C16A-336F0874D89F}"/>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5"/>
                <a:stretch>
                  <a:fillRect l="-18182" r="-18182" b="-2857"/>
                </a:stretch>
              </a:blipFill>
            </p:spPr>
            <p:txBody>
              <a:bodyPr/>
              <a:lstStyle/>
              <a:p>
                <a:r>
                  <a:rPr lang="zh-CN" altLang="en-US">
                    <a:noFill/>
                  </a:rPr>
                  <a:t> </a:t>
                </a:r>
              </a:p>
            </p:txBody>
          </p:sp>
        </mc:Fallback>
      </mc:AlternateContent>
      <p:sp>
        <p:nvSpPr>
          <p:cNvPr id="138" name="文本框 137">
            <a:extLst>
              <a:ext uri="{FF2B5EF4-FFF2-40B4-BE49-F238E27FC236}">
                <a16:creationId xmlns:a16="http://schemas.microsoft.com/office/drawing/2014/main" id="{1008644F-D59D-AF6B-B1BF-1BBADCD6140D}"/>
              </a:ext>
            </a:extLst>
          </p:cNvPr>
          <p:cNvSpPr txBox="1"/>
          <p:nvPr/>
        </p:nvSpPr>
        <p:spPr>
          <a:xfrm>
            <a:off x="3560837" y="2300863"/>
            <a:ext cx="205945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Encoder</a:t>
            </a:r>
            <a:endParaRPr lang="zh-CN" altLang="en-US" sz="1000" dirty="0">
              <a:latin typeface="Times New Roman" panose="02020603050405020304" pitchFamily="18" charset="0"/>
              <a:cs typeface="Times New Roman" panose="02020603050405020304" pitchFamily="18" charset="0"/>
            </a:endParaRPr>
          </a:p>
        </p:txBody>
      </p:sp>
      <p:sp>
        <p:nvSpPr>
          <p:cNvPr id="139" name="矩形 138">
            <a:extLst>
              <a:ext uri="{FF2B5EF4-FFF2-40B4-BE49-F238E27FC236}">
                <a16:creationId xmlns:a16="http://schemas.microsoft.com/office/drawing/2014/main" id="{D6BC0874-E7AE-368E-C75E-9CB89B484B2E}"/>
              </a:ext>
            </a:extLst>
          </p:cNvPr>
          <p:cNvSpPr/>
          <p:nvPr/>
        </p:nvSpPr>
        <p:spPr>
          <a:xfrm>
            <a:off x="3440224" y="3576249"/>
            <a:ext cx="386197" cy="122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cxnSp>
        <p:nvCxnSpPr>
          <p:cNvPr id="140" name="直接箭头连接符 139">
            <a:extLst>
              <a:ext uri="{FF2B5EF4-FFF2-40B4-BE49-F238E27FC236}">
                <a16:creationId xmlns:a16="http://schemas.microsoft.com/office/drawing/2014/main" id="{E9A566F2-B8DD-B02E-B7D4-3CD2E76764A4}"/>
              </a:ext>
            </a:extLst>
          </p:cNvPr>
          <p:cNvCxnSpPr>
            <a:cxnSpLocks/>
            <a:stCxn id="142" idx="2"/>
            <a:endCxn id="139" idx="0"/>
          </p:cNvCxnSpPr>
          <p:nvPr/>
        </p:nvCxnSpPr>
        <p:spPr>
          <a:xfrm flipH="1">
            <a:off x="3633323" y="3372315"/>
            <a:ext cx="4245" cy="20393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41" name="连接符: 肘形 140">
            <a:extLst>
              <a:ext uri="{FF2B5EF4-FFF2-40B4-BE49-F238E27FC236}">
                <a16:creationId xmlns:a16="http://schemas.microsoft.com/office/drawing/2014/main" id="{AA61CF59-1ED9-0CD1-FFB8-D7B31B185245}"/>
              </a:ext>
            </a:extLst>
          </p:cNvPr>
          <p:cNvCxnSpPr>
            <a:cxnSpLocks/>
            <a:stCxn id="139" idx="2"/>
          </p:cNvCxnSpPr>
          <p:nvPr/>
        </p:nvCxnSpPr>
        <p:spPr>
          <a:xfrm rot="16200000" flipH="1">
            <a:off x="3819819" y="3512241"/>
            <a:ext cx="393917" cy="766908"/>
          </a:xfrm>
          <a:prstGeom prst="bentConnector2">
            <a:avLst/>
          </a:prstGeom>
          <a:ln>
            <a:tailEnd type="none"/>
          </a:ln>
        </p:spPr>
        <p:style>
          <a:lnRef idx="1">
            <a:schemeClr val="dk1"/>
          </a:lnRef>
          <a:fillRef idx="0">
            <a:schemeClr val="dk1"/>
          </a:fillRef>
          <a:effectRef idx="0">
            <a:schemeClr val="dk1"/>
          </a:effectRef>
          <a:fontRef idx="minor">
            <a:schemeClr val="tx1"/>
          </a:fontRef>
        </p:style>
      </p:cxnSp>
      <p:sp>
        <p:nvSpPr>
          <p:cNvPr id="142" name="矩形 141">
            <a:extLst>
              <a:ext uri="{FF2B5EF4-FFF2-40B4-BE49-F238E27FC236}">
                <a16:creationId xmlns:a16="http://schemas.microsoft.com/office/drawing/2014/main" id="{59C49C3C-FDF6-78DC-E3B4-CA49F60A70F9}"/>
              </a:ext>
            </a:extLst>
          </p:cNvPr>
          <p:cNvSpPr/>
          <p:nvPr/>
        </p:nvSpPr>
        <p:spPr>
          <a:xfrm>
            <a:off x="3595628" y="3002134"/>
            <a:ext cx="83880" cy="370181"/>
          </a:xfrm>
          <a:prstGeom prst="rect">
            <a:avLst/>
          </a:prstGeom>
          <a:solidFill>
            <a:schemeClr val="accent6">
              <a:lumMod val="60000"/>
              <a:lumOff val="4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43" name="文本框 142">
            <a:extLst>
              <a:ext uri="{FF2B5EF4-FFF2-40B4-BE49-F238E27FC236}">
                <a16:creationId xmlns:a16="http://schemas.microsoft.com/office/drawing/2014/main" id="{96484408-2647-08FA-633F-22A72E113048}"/>
              </a:ext>
            </a:extLst>
          </p:cNvPr>
          <p:cNvSpPr txBox="1"/>
          <p:nvPr/>
        </p:nvSpPr>
        <p:spPr>
          <a:xfrm>
            <a:off x="3397001" y="3521074"/>
            <a:ext cx="52129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Linear</a:t>
            </a:r>
            <a:endParaRPr lang="zh-CN" altLang="en-US" sz="1000" dirty="0">
              <a:latin typeface="Times New Roman" panose="02020603050405020304" pitchFamily="18" charset="0"/>
              <a:cs typeface="Times New Roman" panose="02020603050405020304" pitchFamily="18" charset="0"/>
            </a:endParaRPr>
          </a:p>
        </p:txBody>
      </p:sp>
      <p:sp>
        <p:nvSpPr>
          <p:cNvPr id="2" name="矩形: 圆角 1">
            <a:extLst>
              <a:ext uri="{FF2B5EF4-FFF2-40B4-BE49-F238E27FC236}">
                <a16:creationId xmlns:a16="http://schemas.microsoft.com/office/drawing/2014/main" id="{B3BC6B1D-8BCB-2420-B795-B17B9B3E6D15}"/>
              </a:ext>
            </a:extLst>
          </p:cNvPr>
          <p:cNvSpPr/>
          <p:nvPr/>
        </p:nvSpPr>
        <p:spPr>
          <a:xfrm>
            <a:off x="3756326" y="4442464"/>
            <a:ext cx="1918918" cy="1303867"/>
          </a:xfrm>
          <a:prstGeom prst="roundRect">
            <a:avLst/>
          </a:prstGeom>
          <a:solidFill>
            <a:schemeClr val="accent4">
              <a:lumMod val="40000"/>
              <a:lumOff val="60000"/>
            </a:schemeClr>
          </a:solidFill>
          <a:ln w="9525" cap="flat" cmpd="sng" algn="ctr">
            <a:solidFill>
              <a:schemeClr val="accent4">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5" name="矩形: 圆角 4">
            <a:extLst>
              <a:ext uri="{FF2B5EF4-FFF2-40B4-BE49-F238E27FC236}">
                <a16:creationId xmlns:a16="http://schemas.microsoft.com/office/drawing/2014/main" id="{762118F5-4C8C-53E7-3FC6-4B4CA5C14786}"/>
              </a:ext>
            </a:extLst>
          </p:cNvPr>
          <p:cNvSpPr/>
          <p:nvPr/>
        </p:nvSpPr>
        <p:spPr>
          <a:xfrm>
            <a:off x="1735718" y="4409471"/>
            <a:ext cx="1526517" cy="1336860"/>
          </a:xfrm>
          <a:prstGeom prst="roundRect">
            <a:avLst/>
          </a:prstGeom>
          <a:solidFill>
            <a:schemeClr val="accent2">
              <a:lumMod val="40000"/>
              <a:lumOff val="60000"/>
            </a:schemeClr>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6" name="矩形 5">
            <a:extLst>
              <a:ext uri="{FF2B5EF4-FFF2-40B4-BE49-F238E27FC236}">
                <a16:creationId xmlns:a16="http://schemas.microsoft.com/office/drawing/2014/main" id="{45053281-1B96-4F0E-93E4-7142A278E6ED}"/>
              </a:ext>
            </a:extLst>
          </p:cNvPr>
          <p:cNvSpPr/>
          <p:nvPr/>
        </p:nvSpPr>
        <p:spPr>
          <a:xfrm>
            <a:off x="2204477" y="4938376"/>
            <a:ext cx="137251" cy="585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52B519B-CAF4-F1B7-6267-9FCF9149D648}"/>
              </a:ext>
            </a:extLst>
          </p:cNvPr>
          <p:cNvSpPr/>
          <p:nvPr/>
        </p:nvSpPr>
        <p:spPr>
          <a:xfrm>
            <a:off x="2610946" y="4938376"/>
            <a:ext cx="137251" cy="585216"/>
          </a:xfrm>
          <a:prstGeom prst="rect">
            <a:avLst/>
          </a:prstGeom>
          <a:solidFill>
            <a:srgbClr val="E23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EDAAA06-A2A9-A340-AA5B-85D94276447D}"/>
                  </a:ext>
                </a:extLst>
              </p:cNvPr>
              <p:cNvSpPr txBox="1"/>
              <p:nvPr/>
            </p:nvSpPr>
            <p:spPr>
              <a:xfrm>
                <a:off x="2057670" y="4677611"/>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9" name="文本框 8">
                <a:extLst>
                  <a:ext uri="{FF2B5EF4-FFF2-40B4-BE49-F238E27FC236}">
                    <a16:creationId xmlns:a16="http://schemas.microsoft.com/office/drawing/2014/main" id="{6EDAAA06-A2A9-A340-AA5B-85D94276447D}"/>
                  </a:ext>
                </a:extLst>
              </p:cNvPr>
              <p:cNvSpPr txBox="1">
                <a:spLocks noRot="1" noChangeAspect="1" noMove="1" noResize="1" noEditPoints="1" noAdjustHandles="1" noChangeArrowheads="1" noChangeShapeType="1" noTextEdit="1"/>
              </p:cNvSpPr>
              <p:nvPr/>
            </p:nvSpPr>
            <p:spPr>
              <a:xfrm>
                <a:off x="2057670" y="4677611"/>
                <a:ext cx="162673" cy="153888"/>
              </a:xfrm>
              <a:prstGeom prst="rect">
                <a:avLst/>
              </a:prstGeom>
              <a:blipFill>
                <a:blip r:embed="rId6"/>
                <a:stretch>
                  <a:fillRect l="-15385" r="-11538"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5FE468A-82AC-C67E-116B-FC53FBAFBC54}"/>
                  </a:ext>
                </a:extLst>
              </p:cNvPr>
              <p:cNvSpPr txBox="1"/>
              <p:nvPr/>
            </p:nvSpPr>
            <p:spPr>
              <a:xfrm>
                <a:off x="2516107" y="4677611"/>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1</m:t>
                          </m:r>
                        </m:sub>
                      </m:sSub>
                    </m:oMath>
                  </m:oMathPara>
                </a14:m>
                <a:endParaRPr lang="zh-CN" altLang="en-US" sz="1000" dirty="0"/>
              </a:p>
            </p:txBody>
          </p:sp>
        </mc:Choice>
        <mc:Fallback xmlns="">
          <p:sp>
            <p:nvSpPr>
              <p:cNvPr id="10" name="文本框 9">
                <a:extLst>
                  <a:ext uri="{FF2B5EF4-FFF2-40B4-BE49-F238E27FC236}">
                    <a16:creationId xmlns:a16="http://schemas.microsoft.com/office/drawing/2014/main" id="{85FE468A-82AC-C67E-116B-FC53FBAFBC54}"/>
                  </a:ext>
                </a:extLst>
              </p:cNvPr>
              <p:cNvSpPr txBox="1">
                <a:spLocks noRot="1" noChangeAspect="1" noMove="1" noResize="1" noEditPoints="1" noAdjustHandles="1" noChangeArrowheads="1" noChangeShapeType="1" noTextEdit="1"/>
              </p:cNvSpPr>
              <p:nvPr/>
            </p:nvSpPr>
            <p:spPr>
              <a:xfrm>
                <a:off x="2516107" y="4677611"/>
                <a:ext cx="162673" cy="153888"/>
              </a:xfrm>
              <a:prstGeom prst="rect">
                <a:avLst/>
              </a:prstGeom>
              <a:blipFill>
                <a:blip r:embed="rId7"/>
                <a:stretch>
                  <a:fillRect l="-15385" r="-11538" b="-11538"/>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8148F207-304F-875D-78C4-BEEFE3CD3BD0}"/>
              </a:ext>
            </a:extLst>
          </p:cNvPr>
          <p:cNvSpPr/>
          <p:nvPr/>
        </p:nvSpPr>
        <p:spPr>
          <a:xfrm>
            <a:off x="4182338" y="4938376"/>
            <a:ext cx="137251" cy="585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3C98046A-F0FE-A94B-7BD7-8C34862A9845}"/>
              </a:ext>
            </a:extLst>
          </p:cNvPr>
          <p:cNvSpPr/>
          <p:nvPr/>
        </p:nvSpPr>
        <p:spPr>
          <a:xfrm>
            <a:off x="4579634" y="4938376"/>
            <a:ext cx="137251" cy="5852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BF1C6A9-3EBA-F96E-252B-E0DA9C95F4D9}"/>
              </a:ext>
            </a:extLst>
          </p:cNvPr>
          <p:cNvSpPr/>
          <p:nvPr/>
        </p:nvSpPr>
        <p:spPr>
          <a:xfrm>
            <a:off x="5224190" y="4938376"/>
            <a:ext cx="137251" cy="5852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F58FD33-79BB-267A-9D9F-08CB1648C249}"/>
                  </a:ext>
                </a:extLst>
              </p:cNvPr>
              <p:cNvSpPr txBox="1"/>
              <p:nvPr/>
            </p:nvSpPr>
            <p:spPr>
              <a:xfrm>
                <a:off x="4322097"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5</m:t>
                          </m:r>
                        </m:sub>
                      </m:sSub>
                    </m:oMath>
                  </m:oMathPara>
                </a14:m>
                <a:endParaRPr lang="zh-CN" altLang="en-US" sz="1000" dirty="0"/>
              </a:p>
            </p:txBody>
          </p:sp>
        </mc:Choice>
        <mc:Fallback xmlns="">
          <p:sp>
            <p:nvSpPr>
              <p:cNvPr id="15" name="文本框 14">
                <a:extLst>
                  <a:ext uri="{FF2B5EF4-FFF2-40B4-BE49-F238E27FC236}">
                    <a16:creationId xmlns:a16="http://schemas.microsoft.com/office/drawing/2014/main" id="{5F58FD33-79BB-267A-9D9F-08CB1648C249}"/>
                  </a:ext>
                </a:extLst>
              </p:cNvPr>
              <p:cNvSpPr txBox="1">
                <a:spLocks noRot="1" noChangeAspect="1" noMove="1" noResize="1" noEditPoints="1" noAdjustHandles="1" noChangeArrowheads="1" noChangeShapeType="1" noTextEdit="1"/>
              </p:cNvSpPr>
              <p:nvPr/>
            </p:nvSpPr>
            <p:spPr>
              <a:xfrm>
                <a:off x="4322097" y="4677611"/>
                <a:ext cx="374862" cy="153888"/>
              </a:xfrm>
              <a:prstGeom prst="rect">
                <a:avLst/>
              </a:prstGeom>
              <a:blipFill>
                <a:blip r:embed="rId8"/>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75436BA-4553-B9C0-3853-B1D95BA0C7F9}"/>
                  </a:ext>
                </a:extLst>
              </p:cNvPr>
              <p:cNvSpPr txBox="1"/>
              <p:nvPr/>
            </p:nvSpPr>
            <p:spPr>
              <a:xfrm>
                <a:off x="3878022"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16" name="文本框 15">
                <a:extLst>
                  <a:ext uri="{FF2B5EF4-FFF2-40B4-BE49-F238E27FC236}">
                    <a16:creationId xmlns:a16="http://schemas.microsoft.com/office/drawing/2014/main" id="{C75436BA-4553-B9C0-3853-B1D95BA0C7F9}"/>
                  </a:ext>
                </a:extLst>
              </p:cNvPr>
              <p:cNvSpPr txBox="1">
                <a:spLocks noRot="1" noChangeAspect="1" noMove="1" noResize="1" noEditPoints="1" noAdjustHandles="1" noChangeArrowheads="1" noChangeShapeType="1" noTextEdit="1"/>
              </p:cNvSpPr>
              <p:nvPr/>
            </p:nvSpPr>
            <p:spPr>
              <a:xfrm>
                <a:off x="3878022" y="4677611"/>
                <a:ext cx="374862" cy="153888"/>
              </a:xfrm>
              <a:prstGeom prst="rect">
                <a:avLst/>
              </a:prstGeom>
              <a:blipFill>
                <a:blip r:embed="rId9"/>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624EDB7-415B-F2C0-7195-5038D6B96FB9}"/>
                  </a:ext>
                </a:extLst>
              </p:cNvPr>
              <p:cNvSpPr txBox="1"/>
              <p:nvPr/>
            </p:nvSpPr>
            <p:spPr>
              <a:xfrm>
                <a:off x="5237100"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9</m:t>
                          </m:r>
                        </m:sub>
                      </m:sSub>
                    </m:oMath>
                  </m:oMathPara>
                </a14:m>
                <a:endParaRPr lang="zh-CN" altLang="en-US" sz="1000" dirty="0"/>
              </a:p>
            </p:txBody>
          </p:sp>
        </mc:Choice>
        <mc:Fallback xmlns="">
          <p:sp>
            <p:nvSpPr>
              <p:cNvPr id="17" name="文本框 16">
                <a:extLst>
                  <a:ext uri="{FF2B5EF4-FFF2-40B4-BE49-F238E27FC236}">
                    <a16:creationId xmlns:a16="http://schemas.microsoft.com/office/drawing/2014/main" id="{E624EDB7-415B-F2C0-7195-5038D6B96FB9}"/>
                  </a:ext>
                </a:extLst>
              </p:cNvPr>
              <p:cNvSpPr txBox="1">
                <a:spLocks noRot="1" noChangeAspect="1" noMove="1" noResize="1" noEditPoints="1" noAdjustHandles="1" noChangeArrowheads="1" noChangeShapeType="1" noTextEdit="1"/>
              </p:cNvSpPr>
              <p:nvPr/>
            </p:nvSpPr>
            <p:spPr>
              <a:xfrm>
                <a:off x="5237100" y="4677611"/>
                <a:ext cx="374862" cy="153888"/>
              </a:xfrm>
              <a:prstGeom prst="rect">
                <a:avLst/>
              </a:prstGeom>
              <a:blipFill>
                <a:blip r:embed="rId10"/>
                <a:stretch>
                  <a:fillRect b="-30769"/>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F9AFA6D5-8B04-D023-C8A9-4FF9C722A1D4}"/>
              </a:ext>
            </a:extLst>
          </p:cNvPr>
          <p:cNvSpPr txBox="1"/>
          <p:nvPr/>
        </p:nvSpPr>
        <p:spPr>
          <a:xfrm>
            <a:off x="4182338" y="5502809"/>
            <a:ext cx="116089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Age representation</a:t>
            </a:r>
            <a:endParaRPr lang="zh-CN" altLang="en-US" sz="1000"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F3B1D1B8-4B5E-7960-BB2E-E70C054F9F7E}"/>
              </a:ext>
            </a:extLst>
          </p:cNvPr>
          <p:cNvSpPr txBox="1"/>
          <p:nvPr/>
        </p:nvSpPr>
        <p:spPr>
          <a:xfrm>
            <a:off x="1889380" y="5502809"/>
            <a:ext cx="1326004"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Gender representation</a:t>
            </a:r>
            <a:endParaRPr lang="zh-CN" altLang="en-US" sz="10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3B36AAC6-E817-C866-0845-872DBAA90BE4}"/>
              </a:ext>
            </a:extLst>
          </p:cNvPr>
          <p:cNvSpPr txBox="1"/>
          <p:nvPr/>
        </p:nvSpPr>
        <p:spPr>
          <a:xfrm>
            <a:off x="1798008" y="5107874"/>
            <a:ext cx="44916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Male</a:t>
            </a:r>
            <a:endParaRPr lang="zh-CN" altLang="en-US" sz="10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B87002EF-57C5-3590-B4A1-F81DDCA9902A}"/>
              </a:ext>
            </a:extLst>
          </p:cNvPr>
          <p:cNvSpPr txBox="1"/>
          <p:nvPr/>
        </p:nvSpPr>
        <p:spPr>
          <a:xfrm>
            <a:off x="2767987" y="5107874"/>
            <a:ext cx="56297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Female</a:t>
            </a:r>
            <a:endParaRPr lang="zh-CN" altLang="en-US" sz="1000"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D9EFB0A5-34DE-6006-7B4C-88A581498789}"/>
              </a:ext>
            </a:extLst>
          </p:cNvPr>
          <p:cNvSpPr txBox="1"/>
          <p:nvPr/>
        </p:nvSpPr>
        <p:spPr>
          <a:xfrm>
            <a:off x="3836350" y="5107874"/>
            <a:ext cx="35618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0-2</a:t>
            </a:r>
            <a:endParaRPr lang="zh-CN" altLang="en-US" sz="1000"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8AC7F369-BECB-E1BA-952E-590430B6D3CF}"/>
              </a:ext>
            </a:extLst>
          </p:cNvPr>
          <p:cNvSpPr txBox="1"/>
          <p:nvPr/>
        </p:nvSpPr>
        <p:spPr>
          <a:xfrm>
            <a:off x="5339170" y="5107874"/>
            <a:ext cx="38504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70+</a:t>
            </a:r>
            <a:endParaRPr lang="zh-CN" altLang="en-US" sz="1000" dirty="0">
              <a:latin typeface="Times New Roman" panose="02020603050405020304" pitchFamily="18" charset="0"/>
              <a:cs typeface="Times New Roman" panose="02020603050405020304" pitchFamily="18" charset="0"/>
            </a:endParaRPr>
          </a:p>
        </p:txBody>
      </p:sp>
      <p:grpSp>
        <p:nvGrpSpPr>
          <p:cNvPr id="24" name="组合 23">
            <a:extLst>
              <a:ext uri="{FF2B5EF4-FFF2-40B4-BE49-F238E27FC236}">
                <a16:creationId xmlns:a16="http://schemas.microsoft.com/office/drawing/2014/main" id="{9A36916A-BACD-A1C9-BD85-503D35E9CB20}"/>
              </a:ext>
            </a:extLst>
          </p:cNvPr>
          <p:cNvGrpSpPr/>
          <p:nvPr/>
        </p:nvGrpSpPr>
        <p:grpSpPr>
          <a:xfrm>
            <a:off x="4730917" y="4548044"/>
            <a:ext cx="180000" cy="180000"/>
            <a:chOff x="3464241" y="3787507"/>
            <a:chExt cx="540000" cy="540000"/>
          </a:xfrm>
        </p:grpSpPr>
        <p:sp>
          <p:nvSpPr>
            <p:cNvPr id="25" name="椭圆 24">
              <a:extLst>
                <a:ext uri="{FF2B5EF4-FFF2-40B4-BE49-F238E27FC236}">
                  <a16:creationId xmlns:a16="http://schemas.microsoft.com/office/drawing/2014/main" id="{D8487F23-4BC9-1963-3A3E-44AB8240A013}"/>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26" name="直接连接符 25">
              <a:extLst>
                <a:ext uri="{FF2B5EF4-FFF2-40B4-BE49-F238E27FC236}">
                  <a16:creationId xmlns:a16="http://schemas.microsoft.com/office/drawing/2014/main" id="{BC5B3185-353C-308A-0609-B9AC5C5E8FA2}"/>
                </a:ext>
              </a:extLst>
            </p:cNvPr>
            <p:cNvCxnSpPr>
              <a:cxnSpLocks/>
              <a:stCxn id="25" idx="2"/>
              <a:endCxn id="25"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27" name="直接连接符 26">
              <a:extLst>
                <a:ext uri="{FF2B5EF4-FFF2-40B4-BE49-F238E27FC236}">
                  <a16:creationId xmlns:a16="http://schemas.microsoft.com/office/drawing/2014/main" id="{0F5B1822-DDC3-9819-470C-8361F75F7B66}"/>
                </a:ext>
              </a:extLst>
            </p:cNvPr>
            <p:cNvCxnSpPr>
              <a:cxnSpLocks/>
              <a:stCxn id="25" idx="0"/>
              <a:endCxn id="25"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grpSp>
        <p:nvGrpSpPr>
          <p:cNvPr id="28" name="组合 27">
            <a:extLst>
              <a:ext uri="{FF2B5EF4-FFF2-40B4-BE49-F238E27FC236}">
                <a16:creationId xmlns:a16="http://schemas.microsoft.com/office/drawing/2014/main" id="{FF78B9BE-013D-7635-E7B7-6A3B3AB9EBCC}"/>
              </a:ext>
            </a:extLst>
          </p:cNvPr>
          <p:cNvGrpSpPr/>
          <p:nvPr/>
        </p:nvGrpSpPr>
        <p:grpSpPr>
          <a:xfrm>
            <a:off x="2399799" y="4548044"/>
            <a:ext cx="180000" cy="180000"/>
            <a:chOff x="3464241" y="3787507"/>
            <a:chExt cx="540000" cy="540000"/>
          </a:xfrm>
        </p:grpSpPr>
        <p:sp>
          <p:nvSpPr>
            <p:cNvPr id="29" name="椭圆 28">
              <a:extLst>
                <a:ext uri="{FF2B5EF4-FFF2-40B4-BE49-F238E27FC236}">
                  <a16:creationId xmlns:a16="http://schemas.microsoft.com/office/drawing/2014/main" id="{A0433A7B-785C-1D4B-6B72-8260A1D6F372}"/>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30" name="直接连接符 29">
              <a:extLst>
                <a:ext uri="{FF2B5EF4-FFF2-40B4-BE49-F238E27FC236}">
                  <a16:creationId xmlns:a16="http://schemas.microsoft.com/office/drawing/2014/main" id="{D0C42FFD-3822-FB23-F0A0-55949B4DCDCB}"/>
                </a:ext>
              </a:extLst>
            </p:cNvPr>
            <p:cNvCxnSpPr>
              <a:cxnSpLocks/>
              <a:stCxn id="29" idx="2"/>
              <a:endCxn id="29"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a:extLst>
                <a:ext uri="{FF2B5EF4-FFF2-40B4-BE49-F238E27FC236}">
                  <a16:creationId xmlns:a16="http://schemas.microsoft.com/office/drawing/2014/main" id="{2AE2BD3F-10A1-16C4-D54F-1104C4C3818E}"/>
                </a:ext>
              </a:extLst>
            </p:cNvPr>
            <p:cNvCxnSpPr>
              <a:cxnSpLocks/>
              <a:stCxn id="29" idx="0"/>
              <a:endCxn id="29"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sp>
        <p:nvSpPr>
          <p:cNvPr id="33" name="文本框 32">
            <a:extLst>
              <a:ext uri="{FF2B5EF4-FFF2-40B4-BE49-F238E27FC236}">
                <a16:creationId xmlns:a16="http://schemas.microsoft.com/office/drawing/2014/main" id="{5FD372D2-82A3-DD4D-171B-A36C74E61106}"/>
              </a:ext>
            </a:extLst>
          </p:cNvPr>
          <p:cNvSpPr txBox="1"/>
          <p:nvPr/>
        </p:nvSpPr>
        <p:spPr>
          <a:xfrm>
            <a:off x="4589651" y="5107874"/>
            <a:ext cx="48442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20-30</a:t>
            </a:r>
            <a:endParaRPr lang="zh-CN" altLang="en-US" sz="1000" dirty="0">
              <a:latin typeface="Times New Roman" panose="02020603050405020304" pitchFamily="18" charset="0"/>
              <a:cs typeface="Times New Roman" panose="02020603050405020304" pitchFamily="18" charset="0"/>
            </a:endParaRPr>
          </a:p>
        </p:txBody>
      </p:sp>
      <p:cxnSp>
        <p:nvCxnSpPr>
          <p:cNvPr id="34" name="连接符: 肘形 33">
            <a:extLst>
              <a:ext uri="{FF2B5EF4-FFF2-40B4-BE49-F238E27FC236}">
                <a16:creationId xmlns:a16="http://schemas.microsoft.com/office/drawing/2014/main" id="{A86BFE2F-811C-A34C-8EE0-6EBD16B2811C}"/>
              </a:ext>
            </a:extLst>
          </p:cNvPr>
          <p:cNvCxnSpPr>
            <a:cxnSpLocks/>
            <a:stCxn id="6" idx="0"/>
            <a:endCxn id="29" idx="2"/>
          </p:cNvCxnSpPr>
          <p:nvPr/>
        </p:nvCxnSpPr>
        <p:spPr>
          <a:xfrm rot="5400000" flipH="1" flipV="1">
            <a:off x="2186285" y="4724862"/>
            <a:ext cx="300332" cy="126696"/>
          </a:xfrm>
          <a:prstGeom prst="bentConnector2">
            <a:avLst/>
          </a:prstGeom>
        </p:spPr>
        <p:style>
          <a:lnRef idx="1">
            <a:schemeClr val="dk1"/>
          </a:lnRef>
          <a:fillRef idx="0">
            <a:schemeClr val="dk1"/>
          </a:fillRef>
          <a:effectRef idx="0">
            <a:schemeClr val="dk1"/>
          </a:effectRef>
          <a:fontRef idx="minor">
            <a:schemeClr val="tx1"/>
          </a:fontRef>
        </p:style>
      </p:cxnSp>
      <p:cxnSp>
        <p:nvCxnSpPr>
          <p:cNvPr id="35" name="连接符: 肘形 34">
            <a:extLst>
              <a:ext uri="{FF2B5EF4-FFF2-40B4-BE49-F238E27FC236}">
                <a16:creationId xmlns:a16="http://schemas.microsoft.com/office/drawing/2014/main" id="{C0B14E1C-1118-B465-D5F4-B50B93201BCF}"/>
              </a:ext>
            </a:extLst>
          </p:cNvPr>
          <p:cNvCxnSpPr>
            <a:cxnSpLocks/>
            <a:stCxn id="7" idx="0"/>
            <a:endCxn id="29" idx="6"/>
          </p:cNvCxnSpPr>
          <p:nvPr/>
        </p:nvCxnSpPr>
        <p:spPr>
          <a:xfrm rot="16200000" flipV="1">
            <a:off x="2479520" y="4738323"/>
            <a:ext cx="300332" cy="99773"/>
          </a:xfrm>
          <a:prstGeom prst="bentConnector2">
            <a:avLst/>
          </a:prstGeom>
        </p:spPr>
        <p:style>
          <a:lnRef idx="1">
            <a:schemeClr val="dk1"/>
          </a:lnRef>
          <a:fillRef idx="0">
            <a:schemeClr val="dk1"/>
          </a:fillRef>
          <a:effectRef idx="0">
            <a:schemeClr val="dk1"/>
          </a:effectRef>
          <a:fontRef idx="minor">
            <a:schemeClr val="tx1"/>
          </a:fontRef>
        </p:style>
      </p:cxnSp>
      <p:cxnSp>
        <p:nvCxnSpPr>
          <p:cNvPr id="36" name="连接符: 肘形 35">
            <a:extLst>
              <a:ext uri="{FF2B5EF4-FFF2-40B4-BE49-F238E27FC236}">
                <a16:creationId xmlns:a16="http://schemas.microsoft.com/office/drawing/2014/main" id="{79462A4A-82E4-F9CF-10B6-AABA97F17D60}"/>
              </a:ext>
            </a:extLst>
          </p:cNvPr>
          <p:cNvCxnSpPr>
            <a:cxnSpLocks/>
            <a:stCxn id="11" idx="0"/>
            <a:endCxn id="25" idx="2"/>
          </p:cNvCxnSpPr>
          <p:nvPr/>
        </p:nvCxnSpPr>
        <p:spPr>
          <a:xfrm rot="5400000" flipH="1" flipV="1">
            <a:off x="4340774" y="4548234"/>
            <a:ext cx="300332" cy="479953"/>
          </a:xfrm>
          <a:prstGeom prst="bentConnector2">
            <a:avLst/>
          </a:prstGeom>
        </p:spPr>
        <p:style>
          <a:lnRef idx="1">
            <a:schemeClr val="dk1"/>
          </a:lnRef>
          <a:fillRef idx="0">
            <a:schemeClr val="dk1"/>
          </a:fillRef>
          <a:effectRef idx="0">
            <a:schemeClr val="dk1"/>
          </a:effectRef>
          <a:fontRef idx="minor">
            <a:schemeClr val="tx1"/>
          </a:fontRef>
        </p:style>
      </p:cxnSp>
      <p:cxnSp>
        <p:nvCxnSpPr>
          <p:cNvPr id="37" name="连接符: 肘形 36">
            <a:extLst>
              <a:ext uri="{FF2B5EF4-FFF2-40B4-BE49-F238E27FC236}">
                <a16:creationId xmlns:a16="http://schemas.microsoft.com/office/drawing/2014/main" id="{36059BFF-4929-C56E-868A-7193BF7D3D61}"/>
              </a:ext>
            </a:extLst>
          </p:cNvPr>
          <p:cNvCxnSpPr>
            <a:cxnSpLocks/>
            <a:stCxn id="14" idx="0"/>
            <a:endCxn id="25" idx="6"/>
          </p:cNvCxnSpPr>
          <p:nvPr/>
        </p:nvCxnSpPr>
        <p:spPr>
          <a:xfrm rot="16200000" flipV="1">
            <a:off x="4951701" y="4597260"/>
            <a:ext cx="300332" cy="381899"/>
          </a:xfrm>
          <a:prstGeom prst="bentConnector2">
            <a:avLst/>
          </a:prstGeom>
        </p:spPr>
        <p:style>
          <a:lnRef idx="1">
            <a:schemeClr val="dk1"/>
          </a:lnRef>
          <a:fillRef idx="0">
            <a:schemeClr val="dk1"/>
          </a:fillRef>
          <a:effectRef idx="0">
            <a:schemeClr val="dk1"/>
          </a:effectRef>
          <a:fontRef idx="minor">
            <a:schemeClr val="tx1"/>
          </a:fontRef>
        </p:style>
      </p:cxnSp>
      <p:grpSp>
        <p:nvGrpSpPr>
          <p:cNvPr id="38" name="组合 37">
            <a:extLst>
              <a:ext uri="{FF2B5EF4-FFF2-40B4-BE49-F238E27FC236}">
                <a16:creationId xmlns:a16="http://schemas.microsoft.com/office/drawing/2014/main" id="{E43A438B-CF9E-B927-2DD6-DF62CEBC2886}"/>
              </a:ext>
            </a:extLst>
          </p:cNvPr>
          <p:cNvGrpSpPr/>
          <p:nvPr/>
        </p:nvGrpSpPr>
        <p:grpSpPr>
          <a:xfrm>
            <a:off x="4400231" y="4002654"/>
            <a:ext cx="180000" cy="180000"/>
            <a:chOff x="3464241" y="3787507"/>
            <a:chExt cx="540000" cy="540000"/>
          </a:xfrm>
        </p:grpSpPr>
        <p:sp>
          <p:nvSpPr>
            <p:cNvPr id="39" name="椭圆 38">
              <a:extLst>
                <a:ext uri="{FF2B5EF4-FFF2-40B4-BE49-F238E27FC236}">
                  <a16:creationId xmlns:a16="http://schemas.microsoft.com/office/drawing/2014/main" id="{ADB70495-4B59-F701-29BE-7CE58D8CE866}"/>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40" name="直接连接符 39">
              <a:extLst>
                <a:ext uri="{FF2B5EF4-FFF2-40B4-BE49-F238E27FC236}">
                  <a16:creationId xmlns:a16="http://schemas.microsoft.com/office/drawing/2014/main" id="{A75E9C17-B052-3CC7-CC51-D581DF1C013A}"/>
                </a:ext>
              </a:extLst>
            </p:cNvPr>
            <p:cNvCxnSpPr>
              <a:cxnSpLocks/>
              <a:stCxn id="39" idx="2"/>
              <a:endCxn id="39"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41" name="直接连接符 40">
              <a:extLst>
                <a:ext uri="{FF2B5EF4-FFF2-40B4-BE49-F238E27FC236}">
                  <a16:creationId xmlns:a16="http://schemas.microsoft.com/office/drawing/2014/main" id="{EFDF6DF0-B28E-3724-E0A5-676DB904AB00}"/>
                </a:ext>
              </a:extLst>
            </p:cNvPr>
            <p:cNvCxnSpPr>
              <a:cxnSpLocks/>
              <a:stCxn id="39" idx="0"/>
              <a:endCxn id="39"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cxnSp>
        <p:nvCxnSpPr>
          <p:cNvPr id="42" name="连接符: 肘形 41">
            <a:extLst>
              <a:ext uri="{FF2B5EF4-FFF2-40B4-BE49-F238E27FC236}">
                <a16:creationId xmlns:a16="http://schemas.microsoft.com/office/drawing/2014/main" id="{B6FADBBF-450A-CB9A-23EC-25E3042A16FA}"/>
              </a:ext>
            </a:extLst>
          </p:cNvPr>
          <p:cNvCxnSpPr>
            <a:cxnSpLocks/>
            <a:stCxn id="25" idx="0"/>
            <a:endCxn id="39" idx="4"/>
          </p:cNvCxnSpPr>
          <p:nvPr/>
        </p:nvCxnSpPr>
        <p:spPr>
          <a:xfrm rot="16200000" flipV="1">
            <a:off x="4472879" y="4200006"/>
            <a:ext cx="365390" cy="33068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3" name="文本框 42">
            <a:extLst>
              <a:ext uri="{FF2B5EF4-FFF2-40B4-BE49-F238E27FC236}">
                <a16:creationId xmlns:a16="http://schemas.microsoft.com/office/drawing/2014/main" id="{61F6839E-2C30-4B23-FA4A-184F65320DF6}"/>
              </a:ext>
            </a:extLst>
          </p:cNvPr>
          <p:cNvSpPr txBox="1"/>
          <p:nvPr/>
        </p:nvSpPr>
        <p:spPr>
          <a:xfrm>
            <a:off x="4281263" y="509248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sp>
        <p:nvSpPr>
          <p:cNvPr id="44" name="文本框 43">
            <a:extLst>
              <a:ext uri="{FF2B5EF4-FFF2-40B4-BE49-F238E27FC236}">
                <a16:creationId xmlns:a16="http://schemas.microsoft.com/office/drawing/2014/main" id="{38EC35A8-15AF-CE53-EF00-5AB4DE41609F}"/>
              </a:ext>
            </a:extLst>
          </p:cNvPr>
          <p:cNvSpPr txBox="1"/>
          <p:nvPr/>
        </p:nvSpPr>
        <p:spPr>
          <a:xfrm>
            <a:off x="4948999" y="509248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45" name="直接连接符 44">
            <a:extLst>
              <a:ext uri="{FF2B5EF4-FFF2-40B4-BE49-F238E27FC236}">
                <a16:creationId xmlns:a16="http://schemas.microsoft.com/office/drawing/2014/main" id="{BBB49213-8EED-7DCA-1936-757D72063079}"/>
              </a:ext>
            </a:extLst>
          </p:cNvPr>
          <p:cNvCxnSpPr>
            <a:cxnSpLocks/>
            <a:stCxn id="13" idx="0"/>
          </p:cNvCxnSpPr>
          <p:nvPr/>
        </p:nvCxnSpPr>
        <p:spPr>
          <a:xfrm flipV="1">
            <a:off x="4648260" y="4635983"/>
            <a:ext cx="0" cy="302393"/>
          </a:xfrm>
          <a:prstGeom prst="line">
            <a:avLst/>
          </a:prstGeom>
        </p:spPr>
        <p:style>
          <a:lnRef idx="1">
            <a:schemeClr val="dk1"/>
          </a:lnRef>
          <a:fillRef idx="0">
            <a:schemeClr val="dk1"/>
          </a:fillRef>
          <a:effectRef idx="0">
            <a:schemeClr val="dk1"/>
          </a:effectRef>
          <a:fontRef idx="minor">
            <a:schemeClr val="tx1"/>
          </a:fontRef>
        </p:style>
      </p:cxnSp>
      <p:cxnSp>
        <p:nvCxnSpPr>
          <p:cNvPr id="46" name="连接符: 肘形 45">
            <a:extLst>
              <a:ext uri="{FF2B5EF4-FFF2-40B4-BE49-F238E27FC236}">
                <a16:creationId xmlns:a16="http://schemas.microsoft.com/office/drawing/2014/main" id="{7DC7E253-D13A-22AD-137E-7F53FE534A1F}"/>
              </a:ext>
            </a:extLst>
          </p:cNvPr>
          <p:cNvCxnSpPr>
            <a:cxnSpLocks/>
            <a:stCxn id="29" idx="0"/>
            <a:endCxn id="39" idx="4"/>
          </p:cNvCxnSpPr>
          <p:nvPr/>
        </p:nvCxnSpPr>
        <p:spPr>
          <a:xfrm rot="5400000" flipH="1" flipV="1">
            <a:off x="3307320" y="3365133"/>
            <a:ext cx="365390" cy="2000432"/>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683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4">
            <a:extLst>
              <a:ext uri="{FF2B5EF4-FFF2-40B4-BE49-F238E27FC236}">
                <a16:creationId xmlns:a16="http://schemas.microsoft.com/office/drawing/2014/main" id="{6D5476C0-835F-E4A7-0281-7F53F6BCB36B}"/>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4" name="Picture 2">
            <a:extLst>
              <a:ext uri="{FF2B5EF4-FFF2-40B4-BE49-F238E27FC236}">
                <a16:creationId xmlns:a16="http://schemas.microsoft.com/office/drawing/2014/main" id="{55E8F62F-79D9-3176-BE17-60EF956E143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2527CB8D-1C20-D27C-4FB3-2061CEE32CE4}"/>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Methodology</a:t>
            </a:r>
            <a:endParaRPr lang="zh-CN" altLang="en-US" dirty="0">
              <a:latin typeface="Times New Roman" panose="02020603050405020304" pitchFamily="18" charset="0"/>
              <a:cs typeface="Times New Roman" panose="02020603050405020304" pitchFamily="18" charset="0"/>
            </a:endParaRPr>
          </a:p>
        </p:txBody>
      </p:sp>
      <p:sp>
        <p:nvSpPr>
          <p:cNvPr id="6" name="矩形: 圆角 5">
            <a:extLst>
              <a:ext uri="{FF2B5EF4-FFF2-40B4-BE49-F238E27FC236}">
                <a16:creationId xmlns:a16="http://schemas.microsoft.com/office/drawing/2014/main" id="{145BF111-3456-3BEA-6130-0BE7D1D260D1}"/>
              </a:ext>
            </a:extLst>
          </p:cNvPr>
          <p:cNvSpPr/>
          <p:nvPr/>
        </p:nvSpPr>
        <p:spPr>
          <a:xfrm>
            <a:off x="3756326" y="4442464"/>
            <a:ext cx="1918918" cy="1303867"/>
          </a:xfrm>
          <a:prstGeom prst="roundRect">
            <a:avLst/>
          </a:prstGeom>
          <a:solidFill>
            <a:schemeClr val="accent4">
              <a:lumMod val="40000"/>
              <a:lumOff val="60000"/>
            </a:schemeClr>
          </a:solidFill>
          <a:ln w="9525" cap="flat" cmpd="sng" algn="ctr">
            <a:solidFill>
              <a:schemeClr val="accent4">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9" name="矩形: 圆角 8">
            <a:extLst>
              <a:ext uri="{FF2B5EF4-FFF2-40B4-BE49-F238E27FC236}">
                <a16:creationId xmlns:a16="http://schemas.microsoft.com/office/drawing/2014/main" id="{0575AAC1-AF87-2565-9356-626CBBEDB337}"/>
              </a:ext>
            </a:extLst>
          </p:cNvPr>
          <p:cNvSpPr/>
          <p:nvPr/>
        </p:nvSpPr>
        <p:spPr>
          <a:xfrm>
            <a:off x="1735718" y="4409471"/>
            <a:ext cx="1526517" cy="1336860"/>
          </a:xfrm>
          <a:prstGeom prst="roundRect">
            <a:avLst/>
          </a:prstGeom>
          <a:solidFill>
            <a:schemeClr val="accent2">
              <a:lumMod val="40000"/>
              <a:lumOff val="60000"/>
            </a:schemeClr>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0" name="矩形: 圆角 9">
            <a:extLst>
              <a:ext uri="{FF2B5EF4-FFF2-40B4-BE49-F238E27FC236}">
                <a16:creationId xmlns:a16="http://schemas.microsoft.com/office/drawing/2014/main" id="{EC7CB982-23F1-D265-CB7D-C745FEB8748B}"/>
              </a:ext>
            </a:extLst>
          </p:cNvPr>
          <p:cNvSpPr/>
          <p:nvPr/>
        </p:nvSpPr>
        <p:spPr>
          <a:xfrm>
            <a:off x="4794297" y="2282118"/>
            <a:ext cx="2661111" cy="1590575"/>
          </a:xfrm>
          <a:prstGeom prst="roundRect">
            <a:avLst/>
          </a:prstGeom>
          <a:solidFill>
            <a:schemeClr val="accent1">
              <a:lumMod val="20000"/>
              <a:lumOff val="80000"/>
            </a:schemeClr>
          </a:solid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1" name="矩形: 圆角 10">
            <a:extLst>
              <a:ext uri="{FF2B5EF4-FFF2-40B4-BE49-F238E27FC236}">
                <a16:creationId xmlns:a16="http://schemas.microsoft.com/office/drawing/2014/main" id="{96386C75-4C77-AD75-D1D8-B7FD1860913D}"/>
              </a:ext>
            </a:extLst>
          </p:cNvPr>
          <p:cNvSpPr/>
          <p:nvPr/>
        </p:nvSpPr>
        <p:spPr>
          <a:xfrm>
            <a:off x="3231703" y="2282118"/>
            <a:ext cx="1368159" cy="1491831"/>
          </a:xfrm>
          <a:prstGeom prst="roundRect">
            <a:avLst/>
          </a:prstGeom>
          <a:solidFill>
            <a:schemeClr val="accent6">
              <a:lumMod val="20000"/>
              <a:lumOff val="80000"/>
            </a:schemeClr>
          </a:solid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pic>
        <p:nvPicPr>
          <p:cNvPr id="12" name="图片 11">
            <a:extLst>
              <a:ext uri="{FF2B5EF4-FFF2-40B4-BE49-F238E27FC236}">
                <a16:creationId xmlns:a16="http://schemas.microsoft.com/office/drawing/2014/main" id="{8E504DEE-1BD6-3DCF-A4DB-00CFDB5E15B8}"/>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p:pic>
        <p:nvPicPr>
          <p:cNvPr id="13" name="图片 12">
            <a:extLst>
              <a:ext uri="{FF2B5EF4-FFF2-40B4-BE49-F238E27FC236}">
                <a16:creationId xmlns:a16="http://schemas.microsoft.com/office/drawing/2014/main" id="{A33BA360-071D-7AD6-4B1F-8DE8FDFEAFB4}"/>
              </a:ext>
            </a:extLst>
          </p:cNvPr>
          <p:cNvPicPr>
            <a:picLocks noChangeAspect="1"/>
          </p:cNvPicPr>
          <p:nvPr/>
        </p:nvPicPr>
        <p:blipFill>
          <a:blip r:embed="rId5"/>
          <a:stretch>
            <a:fillRect/>
          </a:stretch>
        </p:blipFill>
        <p:spPr>
          <a:xfrm>
            <a:off x="7572618" y="2739681"/>
            <a:ext cx="885382" cy="949826"/>
          </a:xfrm>
          <a:prstGeom prst="rect">
            <a:avLst/>
          </a:prstGeom>
          <a:ln>
            <a:solidFill>
              <a:schemeClr val="tx1"/>
            </a:solidFill>
          </a:ln>
        </p:spPr>
      </p:pic>
      <p:sp>
        <p:nvSpPr>
          <p:cNvPr id="14" name="梯形 13">
            <a:extLst>
              <a:ext uri="{FF2B5EF4-FFF2-40B4-BE49-F238E27FC236}">
                <a16:creationId xmlns:a16="http://schemas.microsoft.com/office/drawing/2014/main" id="{3C8E3260-D60B-F48A-3177-C03F69D3EA7D}"/>
              </a:ext>
            </a:extLst>
          </p:cNvPr>
          <p:cNvSpPr/>
          <p:nvPr/>
        </p:nvSpPr>
        <p:spPr>
          <a:xfrm rot="16200000">
            <a:off x="4739510" y="3000474"/>
            <a:ext cx="691586" cy="336800"/>
          </a:xfrm>
          <a:prstGeom prst="trapezoid">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Style</a:t>
            </a:r>
          </a:p>
          <a:p>
            <a:pPr algn="ctr"/>
            <a:r>
              <a:rPr lang="en-US" altLang="zh-CN" sz="1000" dirty="0"/>
              <a:t>Block</a:t>
            </a:r>
            <a:endParaRPr lang="zh-CN" altLang="en-US" sz="1000" dirty="0"/>
          </a:p>
        </p:txBody>
      </p:sp>
      <p:sp>
        <p:nvSpPr>
          <p:cNvPr id="15" name="梯形 14">
            <a:extLst>
              <a:ext uri="{FF2B5EF4-FFF2-40B4-BE49-F238E27FC236}">
                <a16:creationId xmlns:a16="http://schemas.microsoft.com/office/drawing/2014/main" id="{4D365CD4-F7C2-1981-2260-FC86F8508F29}"/>
              </a:ext>
            </a:extLst>
          </p:cNvPr>
          <p:cNvSpPr/>
          <p:nvPr/>
        </p:nvSpPr>
        <p:spPr>
          <a:xfrm rot="16200000">
            <a:off x="5220996" y="3000474"/>
            <a:ext cx="865296" cy="336800"/>
          </a:xfrm>
          <a:prstGeom prst="trapezoid">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Style</a:t>
            </a:r>
          </a:p>
          <a:p>
            <a:pPr algn="ctr"/>
            <a:r>
              <a:rPr lang="en-US" altLang="zh-CN" sz="1000" dirty="0"/>
              <a:t>Block</a:t>
            </a:r>
            <a:endParaRPr lang="zh-CN" altLang="en-US" sz="1000" dirty="0"/>
          </a:p>
        </p:txBody>
      </p:sp>
      <p:sp>
        <p:nvSpPr>
          <p:cNvPr id="16" name="梯形 15">
            <a:extLst>
              <a:ext uri="{FF2B5EF4-FFF2-40B4-BE49-F238E27FC236}">
                <a16:creationId xmlns:a16="http://schemas.microsoft.com/office/drawing/2014/main" id="{32413437-A7B7-A03F-B1DE-AE337AB6D2F7}"/>
              </a:ext>
            </a:extLst>
          </p:cNvPr>
          <p:cNvSpPr/>
          <p:nvPr/>
        </p:nvSpPr>
        <p:spPr>
          <a:xfrm rot="16200000">
            <a:off x="6200280" y="3063197"/>
            <a:ext cx="994102" cy="336800"/>
          </a:xfrm>
          <a:prstGeom prst="trapezoid">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Style</a:t>
            </a:r>
          </a:p>
          <a:p>
            <a:pPr algn="ctr"/>
            <a:r>
              <a:rPr lang="en-US" altLang="zh-CN" sz="1000" dirty="0"/>
              <a:t>Block</a:t>
            </a:r>
            <a:endParaRPr lang="zh-CN" altLang="en-US" sz="1000" dirty="0"/>
          </a:p>
        </p:txBody>
      </p:sp>
      <p:sp>
        <p:nvSpPr>
          <p:cNvPr id="17" name="矩形 16">
            <a:extLst>
              <a:ext uri="{FF2B5EF4-FFF2-40B4-BE49-F238E27FC236}">
                <a16:creationId xmlns:a16="http://schemas.microsoft.com/office/drawing/2014/main" id="{B18E9D55-9F3D-BE7A-5275-8E703DA6C6E5}"/>
              </a:ext>
            </a:extLst>
          </p:cNvPr>
          <p:cNvSpPr/>
          <p:nvPr/>
        </p:nvSpPr>
        <p:spPr>
          <a:xfrm rot="5400000">
            <a:off x="5024931" y="3127452"/>
            <a:ext cx="626700" cy="82844"/>
          </a:xfrm>
          <a:prstGeom prst="rect">
            <a:avLst/>
          </a:prstGeom>
          <a:solidFill>
            <a:schemeClr val="bg2"/>
          </a:solidFill>
          <a:ln w="19050" cap="flat" cmpd="sng" algn="ctr">
            <a:solidFill>
              <a:schemeClr val="bg2">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8" name="矩形 17">
            <a:extLst>
              <a:ext uri="{FF2B5EF4-FFF2-40B4-BE49-F238E27FC236}">
                <a16:creationId xmlns:a16="http://schemas.microsoft.com/office/drawing/2014/main" id="{52805FB9-0F0F-601A-F5D4-0C1C1252A248}"/>
              </a:ext>
            </a:extLst>
          </p:cNvPr>
          <p:cNvSpPr/>
          <p:nvPr/>
        </p:nvSpPr>
        <p:spPr>
          <a:xfrm rot="5400000">
            <a:off x="5522607" y="3124383"/>
            <a:ext cx="787242" cy="88982"/>
          </a:xfrm>
          <a:prstGeom prst="rect">
            <a:avLst/>
          </a:prstGeom>
          <a:solidFill>
            <a:schemeClr val="bg2"/>
          </a:solidFill>
          <a:ln w="19050" cap="flat" cmpd="sng" algn="ctr">
            <a:solidFill>
              <a:schemeClr val="bg2">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9" name="矩形 18">
            <a:extLst>
              <a:ext uri="{FF2B5EF4-FFF2-40B4-BE49-F238E27FC236}">
                <a16:creationId xmlns:a16="http://schemas.microsoft.com/office/drawing/2014/main" id="{4CC1B514-A1CC-7FD6-7BEE-D1378654A427}"/>
              </a:ext>
            </a:extLst>
          </p:cNvPr>
          <p:cNvSpPr/>
          <p:nvPr/>
        </p:nvSpPr>
        <p:spPr>
          <a:xfrm rot="5400000">
            <a:off x="6516860" y="3143188"/>
            <a:ext cx="994102" cy="158372"/>
          </a:xfrm>
          <a:prstGeom prst="rect">
            <a:avLst/>
          </a:prstGeom>
          <a:solidFill>
            <a:schemeClr val="bg2"/>
          </a:solidFill>
          <a:ln w="19050" cap="flat" cmpd="sng" algn="ctr">
            <a:solidFill>
              <a:schemeClr val="bg2">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20" name="梯形 19">
            <a:extLst>
              <a:ext uri="{FF2B5EF4-FFF2-40B4-BE49-F238E27FC236}">
                <a16:creationId xmlns:a16="http://schemas.microsoft.com/office/drawing/2014/main" id="{4B8856A8-4C49-E63C-A124-8A00A55961BE}"/>
              </a:ext>
            </a:extLst>
          </p:cNvPr>
          <p:cNvSpPr/>
          <p:nvPr/>
        </p:nvSpPr>
        <p:spPr>
          <a:xfrm rot="5400000">
            <a:off x="3084091" y="3053215"/>
            <a:ext cx="680174" cy="231317"/>
          </a:xfrm>
          <a:prstGeom prst="trapezoid">
            <a:avLst>
              <a:gd name="adj" fmla="val 61236"/>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1" name="梯形 20">
            <a:extLst>
              <a:ext uri="{FF2B5EF4-FFF2-40B4-BE49-F238E27FC236}">
                <a16:creationId xmlns:a16="http://schemas.microsoft.com/office/drawing/2014/main" id="{0D51FA15-87CB-1BE4-BAE0-28F14C993E2E}"/>
              </a:ext>
            </a:extLst>
          </p:cNvPr>
          <p:cNvSpPr/>
          <p:nvPr/>
        </p:nvSpPr>
        <p:spPr>
          <a:xfrm rot="16200000">
            <a:off x="3739773" y="2773817"/>
            <a:ext cx="787244" cy="790114"/>
          </a:xfrm>
          <a:prstGeom prst="trapezoid">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2" name="梯形 21">
            <a:extLst>
              <a:ext uri="{FF2B5EF4-FFF2-40B4-BE49-F238E27FC236}">
                <a16:creationId xmlns:a16="http://schemas.microsoft.com/office/drawing/2014/main" id="{AE7BAE80-A644-64F4-0F4C-EADA17585F05}"/>
              </a:ext>
            </a:extLst>
          </p:cNvPr>
          <p:cNvSpPr/>
          <p:nvPr/>
        </p:nvSpPr>
        <p:spPr>
          <a:xfrm rot="16200000">
            <a:off x="4080505" y="3097958"/>
            <a:ext cx="628008" cy="10183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3" name="梯形 22">
            <a:extLst>
              <a:ext uri="{FF2B5EF4-FFF2-40B4-BE49-F238E27FC236}">
                <a16:creationId xmlns:a16="http://schemas.microsoft.com/office/drawing/2014/main" id="{9BB92FD2-EB10-4679-1F03-C5E0D031712E}"/>
              </a:ext>
            </a:extLst>
          </p:cNvPr>
          <p:cNvSpPr/>
          <p:nvPr/>
        </p:nvSpPr>
        <p:spPr>
          <a:xfrm rot="16200000">
            <a:off x="3813599" y="3117957"/>
            <a:ext cx="460234" cy="101833"/>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4" name="梯形 23">
            <a:extLst>
              <a:ext uri="{FF2B5EF4-FFF2-40B4-BE49-F238E27FC236}">
                <a16:creationId xmlns:a16="http://schemas.microsoft.com/office/drawing/2014/main" id="{92BDB425-6D54-6C56-A1D2-01802746028E}"/>
              </a:ext>
            </a:extLst>
          </p:cNvPr>
          <p:cNvSpPr/>
          <p:nvPr/>
        </p:nvSpPr>
        <p:spPr>
          <a:xfrm rot="16200000">
            <a:off x="3683083" y="3120889"/>
            <a:ext cx="311034" cy="9597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5" name="文本框 24">
            <a:extLst>
              <a:ext uri="{FF2B5EF4-FFF2-40B4-BE49-F238E27FC236}">
                <a16:creationId xmlns:a16="http://schemas.microsoft.com/office/drawing/2014/main" id="{02D06895-95B2-1273-5C56-37BF72C38285}"/>
              </a:ext>
            </a:extLst>
          </p:cNvPr>
          <p:cNvSpPr txBox="1"/>
          <p:nvPr/>
        </p:nvSpPr>
        <p:spPr>
          <a:xfrm>
            <a:off x="6046496" y="303037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26" name="连接符: 肘形 25">
            <a:extLst>
              <a:ext uri="{FF2B5EF4-FFF2-40B4-BE49-F238E27FC236}">
                <a16:creationId xmlns:a16="http://schemas.microsoft.com/office/drawing/2014/main" id="{869028C2-8954-75D2-0216-D12FCA44BBD6}"/>
              </a:ext>
            </a:extLst>
          </p:cNvPr>
          <p:cNvCxnSpPr>
            <a:cxnSpLocks/>
            <a:stCxn id="22" idx="3"/>
            <a:endCxn id="19" idx="1"/>
          </p:cNvCxnSpPr>
          <p:nvPr/>
        </p:nvCxnSpPr>
        <p:spPr>
          <a:xfrm rot="5400000" flipH="1" flipV="1">
            <a:off x="5643072" y="1476761"/>
            <a:ext cx="122277" cy="2619402"/>
          </a:xfrm>
          <a:prstGeom prst="bentConnector3">
            <a:avLst>
              <a:gd name="adj1" fmla="val 206549"/>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连接符: 肘形 26">
            <a:extLst>
              <a:ext uri="{FF2B5EF4-FFF2-40B4-BE49-F238E27FC236}">
                <a16:creationId xmlns:a16="http://schemas.microsoft.com/office/drawing/2014/main" id="{C2A67D8A-145B-4C5E-B6A7-6C0B11C19679}"/>
              </a:ext>
            </a:extLst>
          </p:cNvPr>
          <p:cNvCxnSpPr>
            <a:cxnSpLocks/>
            <a:stCxn id="23" idx="3"/>
            <a:endCxn id="18" idx="1"/>
          </p:cNvCxnSpPr>
          <p:nvPr/>
        </p:nvCxnSpPr>
        <p:spPr>
          <a:xfrm rot="5400000" flipH="1" flipV="1">
            <a:off x="4891856" y="1927115"/>
            <a:ext cx="176233" cy="1872511"/>
          </a:xfrm>
          <a:prstGeom prst="bentConnector3">
            <a:avLst>
              <a:gd name="adj1" fmla="val 173616"/>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8" name="文本框 27">
            <a:extLst>
              <a:ext uri="{FF2B5EF4-FFF2-40B4-BE49-F238E27FC236}">
                <a16:creationId xmlns:a16="http://schemas.microsoft.com/office/drawing/2014/main" id="{A74AD24A-5148-D56B-298B-26324473498E}"/>
              </a:ext>
            </a:extLst>
          </p:cNvPr>
          <p:cNvSpPr txBox="1"/>
          <p:nvPr/>
        </p:nvSpPr>
        <p:spPr>
          <a:xfrm>
            <a:off x="4050431" y="2985427"/>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29" name="连接符: 肘形 28">
            <a:extLst>
              <a:ext uri="{FF2B5EF4-FFF2-40B4-BE49-F238E27FC236}">
                <a16:creationId xmlns:a16="http://schemas.microsoft.com/office/drawing/2014/main" id="{1E621C70-3679-DC11-0111-7846725F55D8}"/>
              </a:ext>
            </a:extLst>
          </p:cNvPr>
          <p:cNvCxnSpPr>
            <a:cxnSpLocks/>
            <a:stCxn id="24" idx="3"/>
            <a:endCxn id="17" idx="1"/>
          </p:cNvCxnSpPr>
          <p:nvPr/>
        </p:nvCxnSpPr>
        <p:spPr>
          <a:xfrm rot="5400000" flipH="1" flipV="1">
            <a:off x="4503524" y="2190600"/>
            <a:ext cx="169832" cy="1499681"/>
          </a:xfrm>
          <a:prstGeom prst="bentConnector3">
            <a:avLst>
              <a:gd name="adj1" fmla="val 190522"/>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4A11B100-E7E7-3D51-2301-72750099ECBB}"/>
              </a:ext>
            </a:extLst>
          </p:cNvPr>
          <p:cNvCxnSpPr>
            <a:cxnSpLocks/>
            <a:stCxn id="12" idx="3"/>
            <a:endCxn id="20" idx="2"/>
          </p:cNvCxnSpPr>
          <p:nvPr/>
        </p:nvCxnSpPr>
        <p:spPr>
          <a:xfrm flipV="1">
            <a:off x="2498227" y="3168874"/>
            <a:ext cx="810293"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E1C8888B-4470-ADCC-133C-4C85FE65A2F9}"/>
              </a:ext>
            </a:extLst>
          </p:cNvPr>
          <p:cNvCxnSpPr>
            <a:cxnSpLocks/>
            <a:stCxn id="19" idx="0"/>
            <a:endCxn id="13" idx="1"/>
          </p:cNvCxnSpPr>
          <p:nvPr/>
        </p:nvCxnSpPr>
        <p:spPr>
          <a:xfrm flipV="1">
            <a:off x="7093097" y="3214594"/>
            <a:ext cx="479521" cy="778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7CDC489-71E0-7C2E-03AF-8D97B73F8653}"/>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32" name="文本框 31">
                <a:extLst>
                  <a:ext uri="{FF2B5EF4-FFF2-40B4-BE49-F238E27FC236}">
                    <a16:creationId xmlns:a16="http://schemas.microsoft.com/office/drawing/2014/main" id="{D7CDC489-71E0-7C2E-03AF-8D97B73F8653}"/>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6"/>
                <a:stretch>
                  <a:fillRect l="-18182" r="-18182"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A57BFF7-61A3-0CCC-73DC-BAE06633DF7F}"/>
                  </a:ext>
                </a:extLst>
              </p:cNvPr>
              <p:cNvSpPr txBox="1"/>
              <p:nvPr/>
            </p:nvSpPr>
            <p:spPr>
              <a:xfrm>
                <a:off x="7899528" y="3768749"/>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1400" i="1" smtClean="0">
                              <a:latin typeface="Cambria Math" panose="02040503050406030204" pitchFamily="18" charset="0"/>
                            </a:rPr>
                          </m:ctrlPr>
                        </m:accPr>
                        <m:e>
                          <m:r>
                            <a:rPr lang="en-US" altLang="zh-CN" sz="1400" b="0" i="1" smtClean="0">
                              <a:latin typeface="Cambria Math" panose="02040503050406030204" pitchFamily="18" charset="0"/>
                            </a:rPr>
                            <m:t>𝑦</m:t>
                          </m:r>
                        </m:e>
                      </m:acc>
                    </m:oMath>
                  </m:oMathPara>
                </a14:m>
                <a:endParaRPr lang="zh-CN" altLang="en-US" sz="1400" dirty="0"/>
              </a:p>
            </p:txBody>
          </p:sp>
        </mc:Choice>
        <mc:Fallback xmlns="">
          <p:sp>
            <p:nvSpPr>
              <p:cNvPr id="33" name="文本框 32">
                <a:extLst>
                  <a:ext uri="{FF2B5EF4-FFF2-40B4-BE49-F238E27FC236}">
                    <a16:creationId xmlns:a16="http://schemas.microsoft.com/office/drawing/2014/main" id="{AA57BFF7-61A3-0CCC-73DC-BAE06633DF7F}"/>
                  </a:ext>
                </a:extLst>
              </p:cNvPr>
              <p:cNvSpPr txBox="1">
                <a:spLocks noRot="1" noChangeAspect="1" noMove="1" noResize="1" noEditPoints="1" noAdjustHandles="1" noChangeArrowheads="1" noChangeShapeType="1" noTextEdit="1"/>
              </p:cNvSpPr>
              <p:nvPr/>
            </p:nvSpPr>
            <p:spPr>
              <a:xfrm>
                <a:off x="7899528" y="3768749"/>
                <a:ext cx="132070" cy="215444"/>
              </a:xfrm>
              <a:prstGeom prst="rect">
                <a:avLst/>
              </a:prstGeom>
              <a:blipFill>
                <a:blip r:embed="rId7"/>
                <a:stretch>
                  <a:fillRect l="-40909" t="-11111" r="-72727" b="-25000"/>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E0A08DE3-63F6-1D2A-06B9-5C05154CD637}"/>
              </a:ext>
            </a:extLst>
          </p:cNvPr>
          <p:cNvSpPr txBox="1"/>
          <p:nvPr/>
        </p:nvSpPr>
        <p:spPr>
          <a:xfrm>
            <a:off x="3560837" y="2300863"/>
            <a:ext cx="205945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Encoder</a:t>
            </a:r>
            <a:endParaRPr lang="zh-CN" altLang="en-US" sz="1000"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B85FB2DD-FAE6-00DD-CE1E-AEF8C91FA3CC}"/>
              </a:ext>
            </a:extLst>
          </p:cNvPr>
          <p:cNvSpPr txBox="1"/>
          <p:nvPr/>
        </p:nvSpPr>
        <p:spPr>
          <a:xfrm>
            <a:off x="5869078" y="2291372"/>
            <a:ext cx="205945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Decoder</a:t>
            </a:r>
            <a:endParaRPr lang="zh-CN" altLang="en-US" sz="1000" dirty="0">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25D1F005-87BF-35A1-D2B5-13BE571ECD85}"/>
              </a:ext>
            </a:extLst>
          </p:cNvPr>
          <p:cNvSpPr/>
          <p:nvPr/>
        </p:nvSpPr>
        <p:spPr>
          <a:xfrm>
            <a:off x="2204477" y="4938376"/>
            <a:ext cx="137251" cy="585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805175A-A382-1269-A012-EA484B86E77F}"/>
              </a:ext>
            </a:extLst>
          </p:cNvPr>
          <p:cNvSpPr/>
          <p:nvPr/>
        </p:nvSpPr>
        <p:spPr>
          <a:xfrm>
            <a:off x="2610946" y="4938376"/>
            <a:ext cx="137251" cy="585216"/>
          </a:xfrm>
          <a:prstGeom prst="rect">
            <a:avLst/>
          </a:prstGeom>
          <a:solidFill>
            <a:srgbClr val="E23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18148B63-8BB2-1530-8B7C-8021059CFA2E}"/>
                  </a:ext>
                </a:extLst>
              </p:cNvPr>
              <p:cNvSpPr txBox="1"/>
              <p:nvPr/>
            </p:nvSpPr>
            <p:spPr>
              <a:xfrm>
                <a:off x="2057670" y="4677611"/>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38" name="文本框 37">
                <a:extLst>
                  <a:ext uri="{FF2B5EF4-FFF2-40B4-BE49-F238E27FC236}">
                    <a16:creationId xmlns:a16="http://schemas.microsoft.com/office/drawing/2014/main" id="{18148B63-8BB2-1530-8B7C-8021059CFA2E}"/>
                  </a:ext>
                </a:extLst>
              </p:cNvPr>
              <p:cNvSpPr txBox="1">
                <a:spLocks noRot="1" noChangeAspect="1" noMove="1" noResize="1" noEditPoints="1" noAdjustHandles="1" noChangeArrowheads="1" noChangeShapeType="1" noTextEdit="1"/>
              </p:cNvSpPr>
              <p:nvPr/>
            </p:nvSpPr>
            <p:spPr>
              <a:xfrm>
                <a:off x="2057670" y="4677611"/>
                <a:ext cx="162673" cy="153888"/>
              </a:xfrm>
              <a:prstGeom prst="rect">
                <a:avLst/>
              </a:prstGeom>
              <a:blipFill>
                <a:blip r:embed="rId8"/>
                <a:stretch>
                  <a:fillRect l="-15385" r="-11538"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35027E9C-10B3-D09B-22BC-B1833B00F808}"/>
                  </a:ext>
                </a:extLst>
              </p:cNvPr>
              <p:cNvSpPr txBox="1"/>
              <p:nvPr/>
            </p:nvSpPr>
            <p:spPr>
              <a:xfrm>
                <a:off x="2516107" y="4677611"/>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1</m:t>
                          </m:r>
                        </m:sub>
                      </m:sSub>
                    </m:oMath>
                  </m:oMathPara>
                </a14:m>
                <a:endParaRPr lang="zh-CN" altLang="en-US" sz="1000" dirty="0"/>
              </a:p>
            </p:txBody>
          </p:sp>
        </mc:Choice>
        <mc:Fallback xmlns="">
          <p:sp>
            <p:nvSpPr>
              <p:cNvPr id="39" name="文本框 38">
                <a:extLst>
                  <a:ext uri="{FF2B5EF4-FFF2-40B4-BE49-F238E27FC236}">
                    <a16:creationId xmlns:a16="http://schemas.microsoft.com/office/drawing/2014/main" id="{35027E9C-10B3-D09B-22BC-B1833B00F808}"/>
                  </a:ext>
                </a:extLst>
              </p:cNvPr>
              <p:cNvSpPr txBox="1">
                <a:spLocks noRot="1" noChangeAspect="1" noMove="1" noResize="1" noEditPoints="1" noAdjustHandles="1" noChangeArrowheads="1" noChangeShapeType="1" noTextEdit="1"/>
              </p:cNvSpPr>
              <p:nvPr/>
            </p:nvSpPr>
            <p:spPr>
              <a:xfrm>
                <a:off x="2516107" y="4677611"/>
                <a:ext cx="162673" cy="153888"/>
              </a:xfrm>
              <a:prstGeom prst="rect">
                <a:avLst/>
              </a:prstGeom>
              <a:blipFill>
                <a:blip r:embed="rId9"/>
                <a:stretch>
                  <a:fillRect l="-15385" r="-11538" b="-11538"/>
                </a:stretch>
              </a:blipFill>
            </p:spPr>
            <p:txBody>
              <a:bodyPr/>
              <a:lstStyle/>
              <a:p>
                <a:r>
                  <a:rPr lang="zh-CN" altLang="en-US">
                    <a:noFill/>
                  </a:rPr>
                  <a:t> </a:t>
                </a:r>
              </a:p>
            </p:txBody>
          </p:sp>
        </mc:Fallback>
      </mc:AlternateContent>
      <p:sp>
        <p:nvSpPr>
          <p:cNvPr id="40" name="矩形 39">
            <a:extLst>
              <a:ext uri="{FF2B5EF4-FFF2-40B4-BE49-F238E27FC236}">
                <a16:creationId xmlns:a16="http://schemas.microsoft.com/office/drawing/2014/main" id="{658F869E-3CC3-420A-66C1-706C62B3327E}"/>
              </a:ext>
            </a:extLst>
          </p:cNvPr>
          <p:cNvSpPr/>
          <p:nvPr/>
        </p:nvSpPr>
        <p:spPr>
          <a:xfrm>
            <a:off x="4182338" y="4938376"/>
            <a:ext cx="137251" cy="585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5EF11C06-A90C-9CCA-8794-7CBC06BB1F55}"/>
              </a:ext>
            </a:extLst>
          </p:cNvPr>
          <p:cNvSpPr/>
          <p:nvPr/>
        </p:nvSpPr>
        <p:spPr>
          <a:xfrm>
            <a:off x="4579634" y="4938376"/>
            <a:ext cx="137251" cy="5852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F33F8E46-96D4-3EB0-13F1-24142D5E9E3E}"/>
              </a:ext>
            </a:extLst>
          </p:cNvPr>
          <p:cNvSpPr/>
          <p:nvPr/>
        </p:nvSpPr>
        <p:spPr>
          <a:xfrm>
            <a:off x="5224190" y="4938376"/>
            <a:ext cx="137251" cy="5852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FA2BB9DD-5200-DDDB-296D-6D4B78A172E1}"/>
                  </a:ext>
                </a:extLst>
              </p:cNvPr>
              <p:cNvSpPr txBox="1"/>
              <p:nvPr/>
            </p:nvSpPr>
            <p:spPr>
              <a:xfrm>
                <a:off x="4322097"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5</m:t>
                          </m:r>
                        </m:sub>
                      </m:sSub>
                    </m:oMath>
                  </m:oMathPara>
                </a14:m>
                <a:endParaRPr lang="zh-CN" altLang="en-US" sz="1000" dirty="0"/>
              </a:p>
            </p:txBody>
          </p:sp>
        </mc:Choice>
        <mc:Fallback xmlns="">
          <p:sp>
            <p:nvSpPr>
              <p:cNvPr id="43" name="文本框 42">
                <a:extLst>
                  <a:ext uri="{FF2B5EF4-FFF2-40B4-BE49-F238E27FC236}">
                    <a16:creationId xmlns:a16="http://schemas.microsoft.com/office/drawing/2014/main" id="{FA2BB9DD-5200-DDDB-296D-6D4B78A172E1}"/>
                  </a:ext>
                </a:extLst>
              </p:cNvPr>
              <p:cNvSpPr txBox="1">
                <a:spLocks noRot="1" noChangeAspect="1" noMove="1" noResize="1" noEditPoints="1" noAdjustHandles="1" noChangeArrowheads="1" noChangeShapeType="1" noTextEdit="1"/>
              </p:cNvSpPr>
              <p:nvPr/>
            </p:nvSpPr>
            <p:spPr>
              <a:xfrm>
                <a:off x="4322097" y="4677611"/>
                <a:ext cx="374862" cy="153888"/>
              </a:xfrm>
              <a:prstGeom prst="rect">
                <a:avLst/>
              </a:prstGeom>
              <a:blipFill>
                <a:blip r:embed="rId10"/>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4581147A-872D-4F1D-9CE4-F4D7B7B2D90E}"/>
                  </a:ext>
                </a:extLst>
              </p:cNvPr>
              <p:cNvSpPr txBox="1"/>
              <p:nvPr/>
            </p:nvSpPr>
            <p:spPr>
              <a:xfrm>
                <a:off x="3878022"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44" name="文本框 43">
                <a:extLst>
                  <a:ext uri="{FF2B5EF4-FFF2-40B4-BE49-F238E27FC236}">
                    <a16:creationId xmlns:a16="http://schemas.microsoft.com/office/drawing/2014/main" id="{4581147A-872D-4F1D-9CE4-F4D7B7B2D90E}"/>
                  </a:ext>
                </a:extLst>
              </p:cNvPr>
              <p:cNvSpPr txBox="1">
                <a:spLocks noRot="1" noChangeAspect="1" noMove="1" noResize="1" noEditPoints="1" noAdjustHandles="1" noChangeArrowheads="1" noChangeShapeType="1" noTextEdit="1"/>
              </p:cNvSpPr>
              <p:nvPr/>
            </p:nvSpPr>
            <p:spPr>
              <a:xfrm>
                <a:off x="3878022" y="4677611"/>
                <a:ext cx="374862" cy="153888"/>
              </a:xfrm>
              <a:prstGeom prst="rect">
                <a:avLst/>
              </a:prstGeom>
              <a:blipFill>
                <a:blip r:embed="rId11"/>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9DFC9D46-D8B7-369C-FAED-FEB46BFBBF56}"/>
                  </a:ext>
                </a:extLst>
              </p:cNvPr>
              <p:cNvSpPr txBox="1"/>
              <p:nvPr/>
            </p:nvSpPr>
            <p:spPr>
              <a:xfrm>
                <a:off x="5237100"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9</m:t>
                          </m:r>
                        </m:sub>
                      </m:sSub>
                    </m:oMath>
                  </m:oMathPara>
                </a14:m>
                <a:endParaRPr lang="zh-CN" altLang="en-US" sz="1000" dirty="0"/>
              </a:p>
            </p:txBody>
          </p:sp>
        </mc:Choice>
        <mc:Fallback xmlns="">
          <p:sp>
            <p:nvSpPr>
              <p:cNvPr id="45" name="文本框 44">
                <a:extLst>
                  <a:ext uri="{FF2B5EF4-FFF2-40B4-BE49-F238E27FC236}">
                    <a16:creationId xmlns:a16="http://schemas.microsoft.com/office/drawing/2014/main" id="{9DFC9D46-D8B7-369C-FAED-FEB46BFBBF56}"/>
                  </a:ext>
                </a:extLst>
              </p:cNvPr>
              <p:cNvSpPr txBox="1">
                <a:spLocks noRot="1" noChangeAspect="1" noMove="1" noResize="1" noEditPoints="1" noAdjustHandles="1" noChangeArrowheads="1" noChangeShapeType="1" noTextEdit="1"/>
              </p:cNvSpPr>
              <p:nvPr/>
            </p:nvSpPr>
            <p:spPr>
              <a:xfrm>
                <a:off x="5237100" y="4677611"/>
                <a:ext cx="374862" cy="153888"/>
              </a:xfrm>
              <a:prstGeom prst="rect">
                <a:avLst/>
              </a:prstGeom>
              <a:blipFill>
                <a:blip r:embed="rId12"/>
                <a:stretch>
                  <a:fillRect b="-30769"/>
                </a:stretch>
              </a:blipFill>
            </p:spPr>
            <p:txBody>
              <a:bodyPr/>
              <a:lstStyle/>
              <a:p>
                <a:r>
                  <a:rPr lang="zh-CN" altLang="en-US">
                    <a:noFill/>
                  </a:rPr>
                  <a:t> </a:t>
                </a:r>
              </a:p>
            </p:txBody>
          </p:sp>
        </mc:Fallback>
      </mc:AlternateContent>
      <p:sp>
        <p:nvSpPr>
          <p:cNvPr id="46" name="文本框 45">
            <a:extLst>
              <a:ext uri="{FF2B5EF4-FFF2-40B4-BE49-F238E27FC236}">
                <a16:creationId xmlns:a16="http://schemas.microsoft.com/office/drawing/2014/main" id="{CE334AB2-6E5A-5CF0-FE2E-A5ED67F7719A}"/>
              </a:ext>
            </a:extLst>
          </p:cNvPr>
          <p:cNvSpPr txBox="1"/>
          <p:nvPr/>
        </p:nvSpPr>
        <p:spPr>
          <a:xfrm>
            <a:off x="4182338" y="5502809"/>
            <a:ext cx="116089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Age representation</a:t>
            </a:r>
            <a:endParaRPr lang="zh-CN" altLang="en-US" sz="1000"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A354EA05-7ABF-68A9-E946-BFA0996B6FEF}"/>
              </a:ext>
            </a:extLst>
          </p:cNvPr>
          <p:cNvSpPr txBox="1"/>
          <p:nvPr/>
        </p:nvSpPr>
        <p:spPr>
          <a:xfrm>
            <a:off x="1889380" y="5502809"/>
            <a:ext cx="1326004"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Gender representation</a:t>
            </a:r>
            <a:endParaRPr lang="zh-CN" altLang="en-US" sz="1000"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55540AF9-9E4C-962A-5DD7-2132631B11D0}"/>
              </a:ext>
            </a:extLst>
          </p:cNvPr>
          <p:cNvSpPr txBox="1"/>
          <p:nvPr/>
        </p:nvSpPr>
        <p:spPr>
          <a:xfrm>
            <a:off x="1798008" y="5107874"/>
            <a:ext cx="44916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Male</a:t>
            </a:r>
            <a:endParaRPr lang="zh-CN" altLang="en-US" sz="1000"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32381009-672B-A733-59F2-C22AB510B61B}"/>
              </a:ext>
            </a:extLst>
          </p:cNvPr>
          <p:cNvSpPr txBox="1"/>
          <p:nvPr/>
        </p:nvSpPr>
        <p:spPr>
          <a:xfrm>
            <a:off x="2767987" y="5107874"/>
            <a:ext cx="56297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Female</a:t>
            </a:r>
            <a:endParaRPr lang="zh-CN" altLang="en-US" sz="1000" dirty="0">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78AC2F29-5C2B-7927-30FC-44593B7B8D4E}"/>
              </a:ext>
            </a:extLst>
          </p:cNvPr>
          <p:cNvSpPr txBox="1"/>
          <p:nvPr/>
        </p:nvSpPr>
        <p:spPr>
          <a:xfrm>
            <a:off x="3836350" y="5107874"/>
            <a:ext cx="35618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0-2</a:t>
            </a:r>
            <a:endParaRPr lang="zh-CN" altLang="en-US" sz="1000" dirty="0">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FB521986-3246-669D-0381-699BB4208E18}"/>
              </a:ext>
            </a:extLst>
          </p:cNvPr>
          <p:cNvSpPr txBox="1"/>
          <p:nvPr/>
        </p:nvSpPr>
        <p:spPr>
          <a:xfrm>
            <a:off x="5339170" y="5107874"/>
            <a:ext cx="38504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70+</a:t>
            </a:r>
            <a:endParaRPr lang="zh-CN" altLang="en-US" sz="1000" dirty="0">
              <a:latin typeface="Times New Roman" panose="02020603050405020304" pitchFamily="18" charset="0"/>
              <a:cs typeface="Times New Roman" panose="02020603050405020304" pitchFamily="18" charset="0"/>
            </a:endParaRPr>
          </a:p>
        </p:txBody>
      </p:sp>
      <p:grpSp>
        <p:nvGrpSpPr>
          <p:cNvPr id="52" name="组合 51">
            <a:extLst>
              <a:ext uri="{FF2B5EF4-FFF2-40B4-BE49-F238E27FC236}">
                <a16:creationId xmlns:a16="http://schemas.microsoft.com/office/drawing/2014/main" id="{A8EEA1B0-62D8-6E02-6F53-1FA3D8733D30}"/>
              </a:ext>
            </a:extLst>
          </p:cNvPr>
          <p:cNvGrpSpPr/>
          <p:nvPr/>
        </p:nvGrpSpPr>
        <p:grpSpPr>
          <a:xfrm>
            <a:off x="4730917" y="4548044"/>
            <a:ext cx="180000" cy="180000"/>
            <a:chOff x="3464241" y="3787507"/>
            <a:chExt cx="540000" cy="540000"/>
          </a:xfrm>
        </p:grpSpPr>
        <p:sp>
          <p:nvSpPr>
            <p:cNvPr id="53" name="椭圆 52">
              <a:extLst>
                <a:ext uri="{FF2B5EF4-FFF2-40B4-BE49-F238E27FC236}">
                  <a16:creationId xmlns:a16="http://schemas.microsoft.com/office/drawing/2014/main" id="{B06DABC7-8597-530F-61DB-F46AADC4C949}"/>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F9B95526-5C17-FA84-D830-0FB9D9E6144F}"/>
                </a:ext>
              </a:extLst>
            </p:cNvPr>
            <p:cNvCxnSpPr>
              <a:cxnSpLocks/>
              <a:stCxn id="53" idx="2"/>
              <a:endCxn id="53"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55" name="直接连接符 54">
              <a:extLst>
                <a:ext uri="{FF2B5EF4-FFF2-40B4-BE49-F238E27FC236}">
                  <a16:creationId xmlns:a16="http://schemas.microsoft.com/office/drawing/2014/main" id="{BD08679B-BFA8-7CF3-F658-92608B7834E6}"/>
                </a:ext>
              </a:extLst>
            </p:cNvPr>
            <p:cNvCxnSpPr>
              <a:cxnSpLocks/>
              <a:stCxn id="53" idx="0"/>
              <a:endCxn id="53"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grpSp>
        <p:nvGrpSpPr>
          <p:cNvPr id="56" name="组合 55">
            <a:extLst>
              <a:ext uri="{FF2B5EF4-FFF2-40B4-BE49-F238E27FC236}">
                <a16:creationId xmlns:a16="http://schemas.microsoft.com/office/drawing/2014/main" id="{402C55B4-061B-B3D2-1C1E-B92210098944}"/>
              </a:ext>
            </a:extLst>
          </p:cNvPr>
          <p:cNvGrpSpPr/>
          <p:nvPr/>
        </p:nvGrpSpPr>
        <p:grpSpPr>
          <a:xfrm>
            <a:off x="2399799" y="4548044"/>
            <a:ext cx="180000" cy="180000"/>
            <a:chOff x="3464241" y="3787507"/>
            <a:chExt cx="540000" cy="540000"/>
          </a:xfrm>
        </p:grpSpPr>
        <p:sp>
          <p:nvSpPr>
            <p:cNvPr id="57" name="椭圆 56">
              <a:extLst>
                <a:ext uri="{FF2B5EF4-FFF2-40B4-BE49-F238E27FC236}">
                  <a16:creationId xmlns:a16="http://schemas.microsoft.com/office/drawing/2014/main" id="{C7E2805B-FE63-724E-60C5-B6782844AB2C}"/>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B3A7B465-4397-ACEB-D7AE-F0F3B28750D0}"/>
                </a:ext>
              </a:extLst>
            </p:cNvPr>
            <p:cNvCxnSpPr>
              <a:cxnSpLocks/>
              <a:stCxn id="57" idx="2"/>
              <a:endCxn id="57"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a:extLst>
                <a:ext uri="{FF2B5EF4-FFF2-40B4-BE49-F238E27FC236}">
                  <a16:creationId xmlns:a16="http://schemas.microsoft.com/office/drawing/2014/main" id="{EFF219A1-2063-9B73-9728-8A0E6DCDE626}"/>
                </a:ext>
              </a:extLst>
            </p:cNvPr>
            <p:cNvCxnSpPr>
              <a:cxnSpLocks/>
              <a:stCxn id="57" idx="0"/>
              <a:endCxn id="57"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sp>
        <p:nvSpPr>
          <p:cNvPr id="60" name="文本框 59">
            <a:extLst>
              <a:ext uri="{FF2B5EF4-FFF2-40B4-BE49-F238E27FC236}">
                <a16:creationId xmlns:a16="http://schemas.microsoft.com/office/drawing/2014/main" id="{B4CD51F9-AAE8-D305-DF89-E5E155B73EF0}"/>
              </a:ext>
            </a:extLst>
          </p:cNvPr>
          <p:cNvSpPr txBox="1"/>
          <p:nvPr/>
        </p:nvSpPr>
        <p:spPr>
          <a:xfrm>
            <a:off x="4589651" y="5107874"/>
            <a:ext cx="48442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20-30</a:t>
            </a:r>
            <a:endParaRPr lang="zh-CN" altLang="en-US" sz="1000" dirty="0">
              <a:latin typeface="Times New Roman" panose="02020603050405020304" pitchFamily="18" charset="0"/>
              <a:cs typeface="Times New Roman" panose="02020603050405020304" pitchFamily="18" charset="0"/>
            </a:endParaRPr>
          </a:p>
        </p:txBody>
      </p:sp>
      <p:cxnSp>
        <p:nvCxnSpPr>
          <p:cNvPr id="64" name="连接符: 肘形 63">
            <a:extLst>
              <a:ext uri="{FF2B5EF4-FFF2-40B4-BE49-F238E27FC236}">
                <a16:creationId xmlns:a16="http://schemas.microsoft.com/office/drawing/2014/main" id="{83E9C464-C5A5-F968-6A5D-70BFB0C79776}"/>
              </a:ext>
            </a:extLst>
          </p:cNvPr>
          <p:cNvCxnSpPr>
            <a:cxnSpLocks/>
            <a:stCxn id="36" idx="0"/>
            <a:endCxn id="57" idx="2"/>
          </p:cNvCxnSpPr>
          <p:nvPr/>
        </p:nvCxnSpPr>
        <p:spPr>
          <a:xfrm rot="5400000" flipH="1" flipV="1">
            <a:off x="2186285" y="4724862"/>
            <a:ext cx="300332" cy="126696"/>
          </a:xfrm>
          <a:prstGeom prst="bentConnector2">
            <a:avLst/>
          </a:prstGeom>
        </p:spPr>
        <p:style>
          <a:lnRef idx="1">
            <a:schemeClr val="dk1"/>
          </a:lnRef>
          <a:fillRef idx="0">
            <a:schemeClr val="dk1"/>
          </a:fillRef>
          <a:effectRef idx="0">
            <a:schemeClr val="dk1"/>
          </a:effectRef>
          <a:fontRef idx="minor">
            <a:schemeClr val="tx1"/>
          </a:fontRef>
        </p:style>
      </p:cxnSp>
      <p:cxnSp>
        <p:nvCxnSpPr>
          <p:cNvPr id="65" name="连接符: 肘形 64">
            <a:extLst>
              <a:ext uri="{FF2B5EF4-FFF2-40B4-BE49-F238E27FC236}">
                <a16:creationId xmlns:a16="http://schemas.microsoft.com/office/drawing/2014/main" id="{6FF5C71F-D358-70DE-4D5B-5E4E0A15A749}"/>
              </a:ext>
            </a:extLst>
          </p:cNvPr>
          <p:cNvCxnSpPr>
            <a:cxnSpLocks/>
            <a:stCxn id="37" idx="0"/>
            <a:endCxn id="57" idx="6"/>
          </p:cNvCxnSpPr>
          <p:nvPr/>
        </p:nvCxnSpPr>
        <p:spPr>
          <a:xfrm rot="16200000" flipV="1">
            <a:off x="2479520" y="4738323"/>
            <a:ext cx="300332" cy="99773"/>
          </a:xfrm>
          <a:prstGeom prst="bentConnector2">
            <a:avLst/>
          </a:prstGeom>
        </p:spPr>
        <p:style>
          <a:lnRef idx="1">
            <a:schemeClr val="dk1"/>
          </a:lnRef>
          <a:fillRef idx="0">
            <a:schemeClr val="dk1"/>
          </a:fillRef>
          <a:effectRef idx="0">
            <a:schemeClr val="dk1"/>
          </a:effectRef>
          <a:fontRef idx="minor">
            <a:schemeClr val="tx1"/>
          </a:fontRef>
        </p:style>
      </p:cxnSp>
      <p:cxnSp>
        <p:nvCxnSpPr>
          <p:cNvPr id="66" name="连接符: 肘形 65">
            <a:extLst>
              <a:ext uri="{FF2B5EF4-FFF2-40B4-BE49-F238E27FC236}">
                <a16:creationId xmlns:a16="http://schemas.microsoft.com/office/drawing/2014/main" id="{8C212CE8-F3EE-02C9-8E01-97B15B634DF6}"/>
              </a:ext>
            </a:extLst>
          </p:cNvPr>
          <p:cNvCxnSpPr>
            <a:cxnSpLocks/>
            <a:stCxn id="40" idx="0"/>
            <a:endCxn id="53" idx="2"/>
          </p:cNvCxnSpPr>
          <p:nvPr/>
        </p:nvCxnSpPr>
        <p:spPr>
          <a:xfrm rot="5400000" flipH="1" flipV="1">
            <a:off x="4340774" y="4548234"/>
            <a:ext cx="300332" cy="479953"/>
          </a:xfrm>
          <a:prstGeom prst="bentConnector2">
            <a:avLst/>
          </a:prstGeom>
        </p:spPr>
        <p:style>
          <a:lnRef idx="1">
            <a:schemeClr val="dk1"/>
          </a:lnRef>
          <a:fillRef idx="0">
            <a:schemeClr val="dk1"/>
          </a:fillRef>
          <a:effectRef idx="0">
            <a:schemeClr val="dk1"/>
          </a:effectRef>
          <a:fontRef idx="minor">
            <a:schemeClr val="tx1"/>
          </a:fontRef>
        </p:style>
      </p:cxnSp>
      <p:cxnSp>
        <p:nvCxnSpPr>
          <p:cNvPr id="67" name="连接符: 肘形 66">
            <a:extLst>
              <a:ext uri="{FF2B5EF4-FFF2-40B4-BE49-F238E27FC236}">
                <a16:creationId xmlns:a16="http://schemas.microsoft.com/office/drawing/2014/main" id="{1E03B328-A9CD-9873-F130-A1366BED4DBE}"/>
              </a:ext>
            </a:extLst>
          </p:cNvPr>
          <p:cNvCxnSpPr>
            <a:cxnSpLocks/>
            <a:stCxn id="42" idx="0"/>
            <a:endCxn id="53" idx="6"/>
          </p:cNvCxnSpPr>
          <p:nvPr/>
        </p:nvCxnSpPr>
        <p:spPr>
          <a:xfrm rot="16200000" flipV="1">
            <a:off x="4951701" y="4597260"/>
            <a:ext cx="300332" cy="381899"/>
          </a:xfrm>
          <a:prstGeom prst="bentConnector2">
            <a:avLst/>
          </a:prstGeom>
        </p:spPr>
        <p:style>
          <a:lnRef idx="1">
            <a:schemeClr val="dk1"/>
          </a:lnRef>
          <a:fillRef idx="0">
            <a:schemeClr val="dk1"/>
          </a:fillRef>
          <a:effectRef idx="0">
            <a:schemeClr val="dk1"/>
          </a:effectRef>
          <a:fontRef idx="minor">
            <a:schemeClr val="tx1"/>
          </a:fontRef>
        </p:style>
      </p:cxnSp>
      <p:grpSp>
        <p:nvGrpSpPr>
          <p:cNvPr id="68" name="组合 67">
            <a:extLst>
              <a:ext uri="{FF2B5EF4-FFF2-40B4-BE49-F238E27FC236}">
                <a16:creationId xmlns:a16="http://schemas.microsoft.com/office/drawing/2014/main" id="{15AE6BA5-FC59-8A39-5250-1FFE267C4CF0}"/>
              </a:ext>
            </a:extLst>
          </p:cNvPr>
          <p:cNvGrpSpPr/>
          <p:nvPr/>
        </p:nvGrpSpPr>
        <p:grpSpPr>
          <a:xfrm>
            <a:off x="4400231" y="4002654"/>
            <a:ext cx="180000" cy="180000"/>
            <a:chOff x="3464241" y="3787507"/>
            <a:chExt cx="540000" cy="540000"/>
          </a:xfrm>
        </p:grpSpPr>
        <p:sp>
          <p:nvSpPr>
            <p:cNvPr id="69" name="椭圆 68">
              <a:extLst>
                <a:ext uri="{FF2B5EF4-FFF2-40B4-BE49-F238E27FC236}">
                  <a16:creationId xmlns:a16="http://schemas.microsoft.com/office/drawing/2014/main" id="{6E8FDDC9-8BB5-1543-D4AF-7BED8E7FA39E}"/>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5C14882F-6F21-BB97-FDBC-3CDB84D2B043}"/>
                </a:ext>
              </a:extLst>
            </p:cNvPr>
            <p:cNvCxnSpPr>
              <a:cxnSpLocks/>
              <a:stCxn id="69" idx="2"/>
              <a:endCxn id="69"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71" name="直接连接符 70">
              <a:extLst>
                <a:ext uri="{FF2B5EF4-FFF2-40B4-BE49-F238E27FC236}">
                  <a16:creationId xmlns:a16="http://schemas.microsoft.com/office/drawing/2014/main" id="{174CF1B9-9CFA-BCC6-3789-7C1E7CF17FDF}"/>
                </a:ext>
              </a:extLst>
            </p:cNvPr>
            <p:cNvCxnSpPr>
              <a:cxnSpLocks/>
              <a:stCxn id="69" idx="0"/>
              <a:endCxn id="69"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cxnSp>
        <p:nvCxnSpPr>
          <p:cNvPr id="72" name="连接符: 肘形 71">
            <a:extLst>
              <a:ext uri="{FF2B5EF4-FFF2-40B4-BE49-F238E27FC236}">
                <a16:creationId xmlns:a16="http://schemas.microsoft.com/office/drawing/2014/main" id="{50BFEE31-5214-DD47-BA42-07A4020EE849}"/>
              </a:ext>
            </a:extLst>
          </p:cNvPr>
          <p:cNvCxnSpPr>
            <a:cxnSpLocks/>
            <a:stCxn id="53" idx="0"/>
            <a:endCxn id="69" idx="4"/>
          </p:cNvCxnSpPr>
          <p:nvPr/>
        </p:nvCxnSpPr>
        <p:spPr>
          <a:xfrm rot="16200000" flipV="1">
            <a:off x="4472879" y="4200006"/>
            <a:ext cx="365390" cy="33068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B20464D2-26AF-626F-050D-9CC9898EB5BD}"/>
              </a:ext>
            </a:extLst>
          </p:cNvPr>
          <p:cNvCxnSpPr>
            <a:cxnSpLocks/>
            <a:endCxn id="15" idx="1"/>
          </p:cNvCxnSpPr>
          <p:nvPr/>
        </p:nvCxnSpPr>
        <p:spPr>
          <a:xfrm flipV="1">
            <a:off x="5653644" y="3559422"/>
            <a:ext cx="0" cy="527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C2603FFD-CEC4-726B-F63E-E980558F4EDA}"/>
              </a:ext>
            </a:extLst>
          </p:cNvPr>
          <p:cNvCxnSpPr>
            <a:cxnSpLocks/>
            <a:stCxn id="69" idx="6"/>
          </p:cNvCxnSpPr>
          <p:nvPr/>
        </p:nvCxnSpPr>
        <p:spPr>
          <a:xfrm flipV="1">
            <a:off x="4580231" y="4089955"/>
            <a:ext cx="2117100" cy="2699"/>
          </a:xfrm>
          <a:prstGeom prst="line">
            <a:avLst/>
          </a:prstGeom>
        </p:spPr>
        <p:style>
          <a:lnRef idx="1">
            <a:schemeClr val="dk1"/>
          </a:lnRef>
          <a:fillRef idx="0">
            <a:schemeClr val="dk1"/>
          </a:fillRef>
          <a:effectRef idx="0">
            <a:schemeClr val="dk1"/>
          </a:effectRef>
          <a:fontRef idx="minor">
            <a:schemeClr val="tx1"/>
          </a:fontRef>
        </p:style>
      </p:cxnSp>
      <p:cxnSp>
        <p:nvCxnSpPr>
          <p:cNvPr id="75" name="直接箭头连接符 74">
            <a:extLst>
              <a:ext uri="{FF2B5EF4-FFF2-40B4-BE49-F238E27FC236}">
                <a16:creationId xmlns:a16="http://schemas.microsoft.com/office/drawing/2014/main" id="{82E44EE0-1A3D-A352-8F01-609018C16C45}"/>
              </a:ext>
            </a:extLst>
          </p:cNvPr>
          <p:cNvCxnSpPr>
            <a:cxnSpLocks/>
            <a:endCxn id="14" idx="1"/>
          </p:cNvCxnSpPr>
          <p:nvPr/>
        </p:nvCxnSpPr>
        <p:spPr>
          <a:xfrm flipV="1">
            <a:off x="5085303" y="3472567"/>
            <a:ext cx="0" cy="613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接箭头连接符 75">
            <a:extLst>
              <a:ext uri="{FF2B5EF4-FFF2-40B4-BE49-F238E27FC236}">
                <a16:creationId xmlns:a16="http://schemas.microsoft.com/office/drawing/2014/main" id="{EA556277-7DFD-D569-2A4F-231FB6D83210}"/>
              </a:ext>
            </a:extLst>
          </p:cNvPr>
          <p:cNvCxnSpPr>
            <a:cxnSpLocks/>
            <a:endCxn id="16" idx="1"/>
          </p:cNvCxnSpPr>
          <p:nvPr/>
        </p:nvCxnSpPr>
        <p:spPr>
          <a:xfrm flipV="1">
            <a:off x="6697331" y="3686548"/>
            <a:ext cx="0" cy="399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文本框 76">
            <a:extLst>
              <a:ext uri="{FF2B5EF4-FFF2-40B4-BE49-F238E27FC236}">
                <a16:creationId xmlns:a16="http://schemas.microsoft.com/office/drawing/2014/main" id="{17A27635-E6BC-3604-DA9F-187E84735BDF}"/>
              </a:ext>
            </a:extLst>
          </p:cNvPr>
          <p:cNvSpPr txBox="1"/>
          <p:nvPr/>
        </p:nvSpPr>
        <p:spPr>
          <a:xfrm>
            <a:off x="4281263" y="509248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sp>
        <p:nvSpPr>
          <p:cNvPr id="78" name="文本框 77">
            <a:extLst>
              <a:ext uri="{FF2B5EF4-FFF2-40B4-BE49-F238E27FC236}">
                <a16:creationId xmlns:a16="http://schemas.microsoft.com/office/drawing/2014/main" id="{50C61AB1-B6D3-6AF2-A9A0-7C7B6A51991A}"/>
              </a:ext>
            </a:extLst>
          </p:cNvPr>
          <p:cNvSpPr txBox="1"/>
          <p:nvPr/>
        </p:nvSpPr>
        <p:spPr>
          <a:xfrm>
            <a:off x="4948999" y="509248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79" name="直接连接符 78">
            <a:extLst>
              <a:ext uri="{FF2B5EF4-FFF2-40B4-BE49-F238E27FC236}">
                <a16:creationId xmlns:a16="http://schemas.microsoft.com/office/drawing/2014/main" id="{04A5761C-6FEB-EB43-FB08-61A080F64196}"/>
              </a:ext>
            </a:extLst>
          </p:cNvPr>
          <p:cNvCxnSpPr>
            <a:cxnSpLocks/>
            <a:stCxn id="41" idx="0"/>
          </p:cNvCxnSpPr>
          <p:nvPr/>
        </p:nvCxnSpPr>
        <p:spPr>
          <a:xfrm flipV="1">
            <a:off x="4648260" y="4635983"/>
            <a:ext cx="0" cy="302393"/>
          </a:xfrm>
          <a:prstGeom prst="line">
            <a:avLst/>
          </a:prstGeom>
        </p:spPr>
        <p:style>
          <a:lnRef idx="1">
            <a:schemeClr val="dk1"/>
          </a:lnRef>
          <a:fillRef idx="0">
            <a:schemeClr val="dk1"/>
          </a:fillRef>
          <a:effectRef idx="0">
            <a:schemeClr val="dk1"/>
          </a:effectRef>
          <a:fontRef idx="minor">
            <a:schemeClr val="tx1"/>
          </a:fontRef>
        </p:style>
      </p:cxnSp>
      <p:sp>
        <p:nvSpPr>
          <p:cNvPr id="80" name="矩形 79">
            <a:extLst>
              <a:ext uri="{FF2B5EF4-FFF2-40B4-BE49-F238E27FC236}">
                <a16:creationId xmlns:a16="http://schemas.microsoft.com/office/drawing/2014/main" id="{3EB53162-5B57-8D17-C000-B0BFD848F01B}"/>
              </a:ext>
            </a:extLst>
          </p:cNvPr>
          <p:cNvSpPr/>
          <p:nvPr/>
        </p:nvSpPr>
        <p:spPr>
          <a:xfrm>
            <a:off x="3440224" y="3576249"/>
            <a:ext cx="386197" cy="122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cxnSp>
        <p:nvCxnSpPr>
          <p:cNvPr id="81" name="直接箭头连接符 80">
            <a:extLst>
              <a:ext uri="{FF2B5EF4-FFF2-40B4-BE49-F238E27FC236}">
                <a16:creationId xmlns:a16="http://schemas.microsoft.com/office/drawing/2014/main" id="{B9C891BD-AE3E-E0A1-254C-F890F6D2FC3A}"/>
              </a:ext>
            </a:extLst>
          </p:cNvPr>
          <p:cNvCxnSpPr>
            <a:cxnSpLocks/>
            <a:stCxn id="83" idx="2"/>
            <a:endCxn id="80" idx="0"/>
          </p:cNvCxnSpPr>
          <p:nvPr/>
        </p:nvCxnSpPr>
        <p:spPr>
          <a:xfrm flipH="1">
            <a:off x="3633323" y="3372315"/>
            <a:ext cx="4245" cy="20393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2" name="连接符: 肘形 81">
            <a:extLst>
              <a:ext uri="{FF2B5EF4-FFF2-40B4-BE49-F238E27FC236}">
                <a16:creationId xmlns:a16="http://schemas.microsoft.com/office/drawing/2014/main" id="{5A6F95F5-B181-F7C3-3884-6100E6387F80}"/>
              </a:ext>
            </a:extLst>
          </p:cNvPr>
          <p:cNvCxnSpPr>
            <a:cxnSpLocks/>
            <a:stCxn id="80" idx="2"/>
            <a:endCxn id="69" idx="2"/>
          </p:cNvCxnSpPr>
          <p:nvPr/>
        </p:nvCxnSpPr>
        <p:spPr>
          <a:xfrm rot="16200000" flipH="1">
            <a:off x="3819819" y="3512241"/>
            <a:ext cx="393917" cy="766908"/>
          </a:xfrm>
          <a:prstGeom prst="bentConnector2">
            <a:avLst/>
          </a:prstGeom>
          <a:ln>
            <a:tailEnd type="none"/>
          </a:ln>
        </p:spPr>
        <p:style>
          <a:lnRef idx="1">
            <a:schemeClr val="dk1"/>
          </a:lnRef>
          <a:fillRef idx="0">
            <a:schemeClr val="dk1"/>
          </a:fillRef>
          <a:effectRef idx="0">
            <a:schemeClr val="dk1"/>
          </a:effectRef>
          <a:fontRef idx="minor">
            <a:schemeClr val="tx1"/>
          </a:fontRef>
        </p:style>
      </p:cxnSp>
      <p:sp>
        <p:nvSpPr>
          <p:cNvPr id="83" name="矩形 82">
            <a:extLst>
              <a:ext uri="{FF2B5EF4-FFF2-40B4-BE49-F238E27FC236}">
                <a16:creationId xmlns:a16="http://schemas.microsoft.com/office/drawing/2014/main" id="{32FC531E-4C94-B716-2656-4709C88B7D25}"/>
              </a:ext>
            </a:extLst>
          </p:cNvPr>
          <p:cNvSpPr/>
          <p:nvPr/>
        </p:nvSpPr>
        <p:spPr>
          <a:xfrm>
            <a:off x="3595628" y="3002134"/>
            <a:ext cx="83880" cy="370181"/>
          </a:xfrm>
          <a:prstGeom prst="rect">
            <a:avLst/>
          </a:prstGeom>
          <a:solidFill>
            <a:schemeClr val="accent6">
              <a:lumMod val="60000"/>
              <a:lumOff val="4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cxnSp>
        <p:nvCxnSpPr>
          <p:cNvPr id="84" name="连接符: 肘形 83">
            <a:extLst>
              <a:ext uri="{FF2B5EF4-FFF2-40B4-BE49-F238E27FC236}">
                <a16:creationId xmlns:a16="http://schemas.microsoft.com/office/drawing/2014/main" id="{A2EA3980-3B69-C144-3010-CFFA5DC84922}"/>
              </a:ext>
            </a:extLst>
          </p:cNvPr>
          <p:cNvCxnSpPr>
            <a:cxnSpLocks/>
            <a:stCxn id="57" idx="0"/>
            <a:endCxn id="69" idx="4"/>
          </p:cNvCxnSpPr>
          <p:nvPr/>
        </p:nvCxnSpPr>
        <p:spPr>
          <a:xfrm rot="5400000" flipH="1" flipV="1">
            <a:off x="3307320" y="3365133"/>
            <a:ext cx="365390" cy="2000432"/>
          </a:xfrm>
          <a:prstGeom prst="bentConnector3">
            <a:avLst/>
          </a:prstGeom>
        </p:spPr>
        <p:style>
          <a:lnRef idx="1">
            <a:schemeClr val="dk1"/>
          </a:lnRef>
          <a:fillRef idx="0">
            <a:schemeClr val="dk1"/>
          </a:fillRef>
          <a:effectRef idx="0">
            <a:schemeClr val="dk1"/>
          </a:effectRef>
          <a:fontRef idx="minor">
            <a:schemeClr val="tx1"/>
          </a:fontRef>
        </p:style>
      </p:cxnSp>
      <p:sp>
        <p:nvSpPr>
          <p:cNvPr id="88" name="文本框 87">
            <a:extLst>
              <a:ext uri="{FF2B5EF4-FFF2-40B4-BE49-F238E27FC236}">
                <a16:creationId xmlns:a16="http://schemas.microsoft.com/office/drawing/2014/main" id="{F4CE435A-7DAA-788C-FC16-9934E5106A51}"/>
              </a:ext>
            </a:extLst>
          </p:cNvPr>
          <p:cNvSpPr txBox="1"/>
          <p:nvPr/>
        </p:nvSpPr>
        <p:spPr>
          <a:xfrm>
            <a:off x="3397001" y="3521074"/>
            <a:ext cx="52129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Linear</a:t>
            </a:r>
            <a:endParaRPr lang="zh-CN" altLang="en-US" sz="1000" dirty="0">
              <a:latin typeface="Times New Roman" panose="02020603050405020304" pitchFamily="18" charset="0"/>
              <a:cs typeface="Times New Roman" panose="02020603050405020304" pitchFamily="18" charset="0"/>
            </a:endParaRPr>
          </a:p>
        </p:txBody>
      </p:sp>
      <p:cxnSp>
        <p:nvCxnSpPr>
          <p:cNvPr id="89" name="直接连接符 88">
            <a:extLst>
              <a:ext uri="{FF2B5EF4-FFF2-40B4-BE49-F238E27FC236}">
                <a16:creationId xmlns:a16="http://schemas.microsoft.com/office/drawing/2014/main" id="{7699E393-E54D-2225-4018-1F43F30183BE}"/>
              </a:ext>
            </a:extLst>
          </p:cNvPr>
          <p:cNvCxnSpPr>
            <a:cxnSpLocks/>
            <a:stCxn id="19" idx="3"/>
          </p:cNvCxnSpPr>
          <p:nvPr/>
        </p:nvCxnSpPr>
        <p:spPr>
          <a:xfrm flipH="1">
            <a:off x="5996206" y="3719425"/>
            <a:ext cx="1017705" cy="979236"/>
          </a:xfrm>
          <a:prstGeom prst="line">
            <a:avLst/>
          </a:prstGeom>
          <a:ln w="19050">
            <a:solidFill>
              <a:schemeClr val="bg2">
                <a:lumMod val="50000"/>
              </a:schemeClr>
            </a:solidFill>
            <a:prstDash val="dash"/>
          </a:ln>
        </p:spPr>
        <p:style>
          <a:lnRef idx="1">
            <a:schemeClr val="accent3"/>
          </a:lnRef>
          <a:fillRef idx="0">
            <a:schemeClr val="accent3"/>
          </a:fillRef>
          <a:effectRef idx="0">
            <a:schemeClr val="accent3"/>
          </a:effectRef>
          <a:fontRef idx="minor">
            <a:schemeClr val="tx1"/>
          </a:fontRef>
        </p:style>
      </p:cxnSp>
      <p:cxnSp>
        <p:nvCxnSpPr>
          <p:cNvPr id="90" name="直接连接符 89">
            <a:extLst>
              <a:ext uri="{FF2B5EF4-FFF2-40B4-BE49-F238E27FC236}">
                <a16:creationId xmlns:a16="http://schemas.microsoft.com/office/drawing/2014/main" id="{40B5028C-3FC2-D623-F02C-FDFDBDB0D020}"/>
              </a:ext>
            </a:extLst>
          </p:cNvPr>
          <p:cNvCxnSpPr>
            <a:cxnSpLocks/>
            <a:stCxn id="19" idx="3"/>
          </p:cNvCxnSpPr>
          <p:nvPr/>
        </p:nvCxnSpPr>
        <p:spPr>
          <a:xfrm>
            <a:off x="7013911" y="3719425"/>
            <a:ext cx="1444089" cy="991936"/>
          </a:xfrm>
          <a:prstGeom prst="line">
            <a:avLst/>
          </a:prstGeom>
          <a:ln w="19050">
            <a:solidFill>
              <a:schemeClr val="bg2">
                <a:lumMod val="50000"/>
              </a:schemeClr>
            </a:solidFill>
            <a:prstDash val="dash"/>
          </a:ln>
        </p:spPr>
        <p:style>
          <a:lnRef idx="1">
            <a:schemeClr val="accent3"/>
          </a:lnRef>
          <a:fillRef idx="0">
            <a:schemeClr val="accent3"/>
          </a:fillRef>
          <a:effectRef idx="0">
            <a:schemeClr val="accent3"/>
          </a:effectRef>
          <a:fontRef idx="minor">
            <a:schemeClr val="tx1"/>
          </a:fontRef>
        </p:style>
      </p:cxnSp>
      <p:grpSp>
        <p:nvGrpSpPr>
          <p:cNvPr id="97" name="组合 96">
            <a:extLst>
              <a:ext uri="{FF2B5EF4-FFF2-40B4-BE49-F238E27FC236}">
                <a16:creationId xmlns:a16="http://schemas.microsoft.com/office/drawing/2014/main" id="{797F5A92-67CF-04AE-CBE0-54DEE1A11AFA}"/>
              </a:ext>
            </a:extLst>
          </p:cNvPr>
          <p:cNvGrpSpPr/>
          <p:nvPr/>
        </p:nvGrpSpPr>
        <p:grpSpPr>
          <a:xfrm>
            <a:off x="5900911" y="4661620"/>
            <a:ext cx="2988314" cy="1024032"/>
            <a:chOff x="4452677" y="4899887"/>
            <a:chExt cx="2988314" cy="965658"/>
          </a:xfrm>
        </p:grpSpPr>
        <p:sp>
          <p:nvSpPr>
            <p:cNvPr id="98" name="矩形 97">
              <a:extLst>
                <a:ext uri="{FF2B5EF4-FFF2-40B4-BE49-F238E27FC236}">
                  <a16:creationId xmlns:a16="http://schemas.microsoft.com/office/drawing/2014/main" id="{810D3F48-AF7B-AFEB-E801-44C2A4F344B0}"/>
                </a:ext>
              </a:extLst>
            </p:cNvPr>
            <p:cNvSpPr/>
            <p:nvPr/>
          </p:nvSpPr>
          <p:spPr>
            <a:xfrm>
              <a:off x="4452677" y="4939331"/>
              <a:ext cx="2660707" cy="926214"/>
            </a:xfrm>
            <a:prstGeom prst="rect">
              <a:avLst/>
            </a:prstGeom>
            <a:solidFill>
              <a:schemeClr val="bg2"/>
            </a:solidFill>
            <a:ln w="19050"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cxnSp>
          <p:nvCxnSpPr>
            <p:cNvPr id="99" name="直接箭头连接符 98">
              <a:extLst>
                <a:ext uri="{FF2B5EF4-FFF2-40B4-BE49-F238E27FC236}">
                  <a16:creationId xmlns:a16="http://schemas.microsoft.com/office/drawing/2014/main" id="{3C2843EF-4C75-0432-1955-4416971F4351}"/>
                </a:ext>
              </a:extLst>
            </p:cNvPr>
            <p:cNvCxnSpPr>
              <a:cxnSpLocks/>
              <a:stCxn id="106" idx="3"/>
            </p:cNvCxnSpPr>
            <p:nvPr/>
          </p:nvCxnSpPr>
          <p:spPr>
            <a:xfrm flipV="1">
              <a:off x="4876802" y="5280755"/>
              <a:ext cx="1522900"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16655A61-55DA-1C55-6EBD-69336FCC1279}"/>
                </a:ext>
              </a:extLst>
            </p:cNvPr>
            <p:cNvSpPr/>
            <p:nvPr/>
          </p:nvSpPr>
          <p:spPr>
            <a:xfrm>
              <a:off x="5444216" y="5219368"/>
              <a:ext cx="137515" cy="1227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702" dirty="0"/>
            </a:p>
          </p:txBody>
        </p:sp>
        <p:sp>
          <p:nvSpPr>
            <p:cNvPr id="101" name="矩形: 圆角 100">
              <a:extLst>
                <a:ext uri="{FF2B5EF4-FFF2-40B4-BE49-F238E27FC236}">
                  <a16:creationId xmlns:a16="http://schemas.microsoft.com/office/drawing/2014/main" id="{CF80DFD0-97F2-A9A5-9703-396DD8029604}"/>
                </a:ext>
              </a:extLst>
            </p:cNvPr>
            <p:cNvSpPr/>
            <p:nvPr/>
          </p:nvSpPr>
          <p:spPr>
            <a:xfrm rot="5400000">
              <a:off x="5090074" y="5105007"/>
              <a:ext cx="140869" cy="35149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2" name="椭圆 101">
              <a:extLst>
                <a:ext uri="{FF2B5EF4-FFF2-40B4-BE49-F238E27FC236}">
                  <a16:creationId xmlns:a16="http://schemas.microsoft.com/office/drawing/2014/main" id="{262007D0-5571-A18B-3A7C-0BD4E094AE8C}"/>
                </a:ext>
              </a:extLst>
            </p:cNvPr>
            <p:cNvSpPr/>
            <p:nvPr/>
          </p:nvSpPr>
          <p:spPr>
            <a:xfrm>
              <a:off x="6149145" y="5219368"/>
              <a:ext cx="137515" cy="1227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702" dirty="0"/>
            </a:p>
          </p:txBody>
        </p:sp>
        <p:cxnSp>
          <p:nvCxnSpPr>
            <p:cNvPr id="103" name="连接符: 曲线 102">
              <a:extLst>
                <a:ext uri="{FF2B5EF4-FFF2-40B4-BE49-F238E27FC236}">
                  <a16:creationId xmlns:a16="http://schemas.microsoft.com/office/drawing/2014/main" id="{1DB958B2-0876-FACC-D62A-7A63E0BD4DE9}"/>
                </a:ext>
              </a:extLst>
            </p:cNvPr>
            <p:cNvCxnSpPr>
              <a:cxnSpLocks/>
            </p:cNvCxnSpPr>
            <p:nvPr/>
          </p:nvCxnSpPr>
          <p:spPr>
            <a:xfrm rot="10800000" flipV="1">
              <a:off x="6161693" y="5234145"/>
              <a:ext cx="103136" cy="93014"/>
            </a:xfrm>
            <a:prstGeom prst="curved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104" name="矩形: 圆角 103">
              <a:extLst>
                <a:ext uri="{FF2B5EF4-FFF2-40B4-BE49-F238E27FC236}">
                  <a16:creationId xmlns:a16="http://schemas.microsoft.com/office/drawing/2014/main" id="{1A8FA86A-645F-5954-5813-AA2FA7E47641}"/>
                </a:ext>
              </a:extLst>
            </p:cNvPr>
            <p:cNvSpPr/>
            <p:nvPr/>
          </p:nvSpPr>
          <p:spPr>
            <a:xfrm rot="5400000">
              <a:off x="5084598" y="5311123"/>
              <a:ext cx="140869" cy="35149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5" name="矩形: 圆角 104">
              <a:extLst>
                <a:ext uri="{FF2B5EF4-FFF2-40B4-BE49-F238E27FC236}">
                  <a16:creationId xmlns:a16="http://schemas.microsoft.com/office/drawing/2014/main" id="{5BD8A60A-7D9D-F72F-289C-283CFC727187}"/>
                </a:ext>
              </a:extLst>
            </p:cNvPr>
            <p:cNvSpPr/>
            <p:nvPr/>
          </p:nvSpPr>
          <p:spPr>
            <a:xfrm rot="5400000">
              <a:off x="5795003" y="5105007"/>
              <a:ext cx="140869" cy="35149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6" name="矩形: 圆角 105">
              <a:extLst>
                <a:ext uri="{FF2B5EF4-FFF2-40B4-BE49-F238E27FC236}">
                  <a16:creationId xmlns:a16="http://schemas.microsoft.com/office/drawing/2014/main" id="{C2252915-7C62-7D56-FDD2-F7540D1258DD}"/>
                </a:ext>
              </a:extLst>
            </p:cNvPr>
            <p:cNvSpPr/>
            <p:nvPr/>
          </p:nvSpPr>
          <p:spPr>
            <a:xfrm>
              <a:off x="4557773" y="5174911"/>
              <a:ext cx="319029" cy="211688"/>
            </a:xfrm>
            <a:prstGeom prst="round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07" name="矩形: 圆角 106">
              <a:extLst>
                <a:ext uri="{FF2B5EF4-FFF2-40B4-BE49-F238E27FC236}">
                  <a16:creationId xmlns:a16="http://schemas.microsoft.com/office/drawing/2014/main" id="{FF46EDFF-4651-DD3A-9210-7157DE6AD38C}"/>
                </a:ext>
              </a:extLst>
            </p:cNvPr>
            <p:cNvSpPr/>
            <p:nvPr/>
          </p:nvSpPr>
          <p:spPr>
            <a:xfrm>
              <a:off x="4538412" y="5553750"/>
              <a:ext cx="319029" cy="211688"/>
            </a:xfrm>
            <a:prstGeom prst="round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cxnSp>
          <p:nvCxnSpPr>
            <p:cNvPr id="108" name="连接符: 肘形 107">
              <a:extLst>
                <a:ext uri="{FF2B5EF4-FFF2-40B4-BE49-F238E27FC236}">
                  <a16:creationId xmlns:a16="http://schemas.microsoft.com/office/drawing/2014/main" id="{A03570D8-4026-E67E-E6B4-8AACAF64038F}"/>
                </a:ext>
              </a:extLst>
            </p:cNvPr>
            <p:cNvCxnSpPr>
              <a:cxnSpLocks/>
              <a:stCxn id="104" idx="0"/>
              <a:endCxn id="100" idx="4"/>
            </p:cNvCxnSpPr>
            <p:nvPr/>
          </p:nvCxnSpPr>
          <p:spPr>
            <a:xfrm flipV="1">
              <a:off x="5330781" y="5342142"/>
              <a:ext cx="182193" cy="144729"/>
            </a:xfrm>
            <a:prstGeom prst="bentConnector2">
              <a:avLst/>
            </a:prstGeom>
            <a:ln w="12700">
              <a:solidFill>
                <a:schemeClr val="tx1"/>
              </a:solidFill>
              <a:miter lim="800000"/>
              <a:tailEnd type="triangle"/>
            </a:ln>
          </p:spPr>
          <p:style>
            <a:lnRef idx="1">
              <a:schemeClr val="dk1"/>
            </a:lnRef>
            <a:fillRef idx="0">
              <a:schemeClr val="dk1"/>
            </a:fillRef>
            <a:effectRef idx="0">
              <a:schemeClr val="dk1"/>
            </a:effectRef>
            <a:fontRef idx="minor">
              <a:schemeClr val="tx1"/>
            </a:fontRef>
          </p:style>
        </p:cxnSp>
        <p:cxnSp>
          <p:nvCxnSpPr>
            <p:cNvPr id="109" name="连接符: 肘形 108">
              <a:extLst>
                <a:ext uri="{FF2B5EF4-FFF2-40B4-BE49-F238E27FC236}">
                  <a16:creationId xmlns:a16="http://schemas.microsoft.com/office/drawing/2014/main" id="{5BB916A4-4EBD-82A9-6378-2BBDF2CC9AA9}"/>
                </a:ext>
              </a:extLst>
            </p:cNvPr>
            <p:cNvCxnSpPr>
              <a:cxnSpLocks/>
              <a:stCxn id="107" idx="0"/>
              <a:endCxn id="104" idx="2"/>
            </p:cNvCxnSpPr>
            <p:nvPr/>
          </p:nvCxnSpPr>
          <p:spPr>
            <a:xfrm rot="5400000" flipH="1" flipV="1">
              <a:off x="4805167" y="5379633"/>
              <a:ext cx="66878" cy="281357"/>
            </a:xfrm>
            <a:prstGeom prst="bentConnector2">
              <a:avLst/>
            </a:prstGeom>
            <a:ln w="12700">
              <a:solidFill>
                <a:schemeClr val="tx1"/>
              </a:solidFill>
              <a:miter lim="800000"/>
              <a:tailEnd type="none"/>
            </a:ln>
          </p:spPr>
          <p:style>
            <a:lnRef idx="1">
              <a:schemeClr val="dk1"/>
            </a:lnRef>
            <a:fillRef idx="0">
              <a:schemeClr val="dk1"/>
            </a:fillRef>
            <a:effectRef idx="0">
              <a:schemeClr val="dk1"/>
            </a:effectRef>
            <a:fontRef idx="minor">
              <a:schemeClr val="tx1"/>
            </a:fontRef>
          </p:style>
        </p:cxnSp>
        <p:cxnSp>
          <p:nvCxnSpPr>
            <p:cNvPr id="110" name="直接箭头连接符 109">
              <a:extLst>
                <a:ext uri="{FF2B5EF4-FFF2-40B4-BE49-F238E27FC236}">
                  <a16:creationId xmlns:a16="http://schemas.microsoft.com/office/drawing/2014/main" id="{B3D8CCA7-CC53-5DB8-59C9-957C716670AD}"/>
                </a:ext>
              </a:extLst>
            </p:cNvPr>
            <p:cNvCxnSpPr>
              <a:cxnSpLocks/>
              <a:stCxn id="107" idx="3"/>
            </p:cNvCxnSpPr>
            <p:nvPr/>
          </p:nvCxnSpPr>
          <p:spPr>
            <a:xfrm flipV="1">
              <a:off x="4857441" y="5659593"/>
              <a:ext cx="1542260"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1" name="连接符: 肘形 110">
              <a:extLst>
                <a:ext uri="{FF2B5EF4-FFF2-40B4-BE49-F238E27FC236}">
                  <a16:creationId xmlns:a16="http://schemas.microsoft.com/office/drawing/2014/main" id="{8BA271A7-B79F-A7DC-1A5D-0B3719A69709}"/>
                </a:ext>
              </a:extLst>
            </p:cNvPr>
            <p:cNvCxnSpPr>
              <a:cxnSpLocks/>
              <a:stCxn id="106" idx="0"/>
            </p:cNvCxnSpPr>
            <p:nvPr/>
          </p:nvCxnSpPr>
          <p:spPr>
            <a:xfrm rot="16200000" flipH="1">
              <a:off x="5570645" y="4321554"/>
              <a:ext cx="44456" cy="1751171"/>
            </a:xfrm>
            <a:prstGeom prst="bentConnector3">
              <a:avLst>
                <a:gd name="adj1" fmla="val -118096"/>
              </a:avLst>
            </a:prstGeom>
            <a:ln w="12700">
              <a:tailEnd type="triangle"/>
            </a:ln>
          </p:spPr>
          <p:style>
            <a:lnRef idx="1">
              <a:schemeClr val="dk1"/>
            </a:lnRef>
            <a:fillRef idx="0">
              <a:schemeClr val="dk1"/>
            </a:fillRef>
            <a:effectRef idx="0">
              <a:schemeClr val="dk1"/>
            </a:effectRef>
            <a:fontRef idx="minor">
              <a:schemeClr val="tx1"/>
            </a:fontRef>
          </p:style>
        </p:cxnSp>
        <p:cxnSp>
          <p:nvCxnSpPr>
            <p:cNvPr id="112" name="直接箭头连接符 111">
              <a:extLst>
                <a:ext uri="{FF2B5EF4-FFF2-40B4-BE49-F238E27FC236}">
                  <a16:creationId xmlns:a16="http://schemas.microsoft.com/office/drawing/2014/main" id="{A733D4DD-7C82-0B86-23FC-FCA2AE24A19E}"/>
                </a:ext>
              </a:extLst>
            </p:cNvPr>
            <p:cNvCxnSpPr>
              <a:cxnSpLocks/>
            </p:cNvCxnSpPr>
            <p:nvPr/>
          </p:nvCxnSpPr>
          <p:spPr>
            <a:xfrm>
              <a:off x="6468459" y="5342142"/>
              <a:ext cx="0" cy="25606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3" name="直接箭头连接符 112">
              <a:extLst>
                <a:ext uri="{FF2B5EF4-FFF2-40B4-BE49-F238E27FC236}">
                  <a16:creationId xmlns:a16="http://schemas.microsoft.com/office/drawing/2014/main" id="{C71A6CCF-ABD5-18C1-4C5A-B282A26009F8}"/>
                </a:ext>
              </a:extLst>
            </p:cNvPr>
            <p:cNvCxnSpPr>
              <a:cxnSpLocks/>
            </p:cNvCxnSpPr>
            <p:nvPr/>
          </p:nvCxnSpPr>
          <p:spPr>
            <a:xfrm flipV="1">
              <a:off x="6530682" y="5655600"/>
              <a:ext cx="172417" cy="177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4" name="流程图: 汇总连接 113">
              <a:extLst>
                <a:ext uri="{FF2B5EF4-FFF2-40B4-BE49-F238E27FC236}">
                  <a16:creationId xmlns:a16="http://schemas.microsoft.com/office/drawing/2014/main" id="{5E0E0560-63FD-B435-D0DD-B608FD1277F9}"/>
                </a:ext>
              </a:extLst>
            </p:cNvPr>
            <p:cNvSpPr/>
            <p:nvPr/>
          </p:nvSpPr>
          <p:spPr>
            <a:xfrm>
              <a:off x="6399702" y="5228354"/>
              <a:ext cx="137513" cy="119920"/>
            </a:xfrm>
            <a:prstGeom prst="flowChartSummingJunc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5" name="流程图: 或者 114">
              <a:extLst>
                <a:ext uri="{FF2B5EF4-FFF2-40B4-BE49-F238E27FC236}">
                  <a16:creationId xmlns:a16="http://schemas.microsoft.com/office/drawing/2014/main" id="{0AB1168D-D22C-A5F6-2A6E-FD5A884D9920}"/>
                </a:ext>
              </a:extLst>
            </p:cNvPr>
            <p:cNvSpPr/>
            <p:nvPr/>
          </p:nvSpPr>
          <p:spPr>
            <a:xfrm>
              <a:off x="6394562" y="5603249"/>
              <a:ext cx="147792" cy="11992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6" name="文本框 115">
              <a:extLst>
                <a:ext uri="{FF2B5EF4-FFF2-40B4-BE49-F238E27FC236}">
                  <a16:creationId xmlns:a16="http://schemas.microsoft.com/office/drawing/2014/main" id="{F5BD7ECD-9030-88E4-FE3B-572E6A7C4993}"/>
                </a:ext>
              </a:extLst>
            </p:cNvPr>
            <p:cNvSpPr txBox="1"/>
            <p:nvPr/>
          </p:nvSpPr>
          <p:spPr>
            <a:xfrm>
              <a:off x="4707397" y="4899887"/>
              <a:ext cx="2733594" cy="340635"/>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Adaptive feature fusion module</a:t>
              </a:r>
              <a:endParaRPr lang="zh-CN" altLang="en-US" sz="1000" dirty="0">
                <a:latin typeface="Times New Roman" panose="02020603050405020304" pitchFamily="18" charset="0"/>
                <a:cs typeface="Times New Roman" panose="02020603050405020304" pitchFamily="18" charset="0"/>
              </a:endParaRPr>
            </a:p>
          </p:txBody>
        </p:sp>
        <p:sp>
          <p:nvSpPr>
            <p:cNvPr id="117" name="文本框 116">
              <a:extLst>
                <a:ext uri="{FF2B5EF4-FFF2-40B4-BE49-F238E27FC236}">
                  <a16:creationId xmlns:a16="http://schemas.microsoft.com/office/drawing/2014/main" id="{1E437C9A-AE6D-618D-E0BF-33A208CC89C1}"/>
                </a:ext>
              </a:extLst>
            </p:cNvPr>
            <p:cNvSpPr txBox="1"/>
            <p:nvPr/>
          </p:nvSpPr>
          <p:spPr>
            <a:xfrm>
              <a:off x="4949824" y="5162935"/>
              <a:ext cx="48268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Conv </a:t>
              </a:r>
              <a:endParaRPr lang="zh-CN" altLang="en-US" sz="1000" dirty="0">
                <a:latin typeface="Times New Roman" panose="02020603050405020304" pitchFamily="18" charset="0"/>
                <a:cs typeface="Times New Roman" panose="02020603050405020304" pitchFamily="18" charset="0"/>
              </a:endParaRPr>
            </a:p>
          </p:txBody>
        </p:sp>
        <p:sp>
          <p:nvSpPr>
            <p:cNvPr id="118" name="文本框 117">
              <a:extLst>
                <a:ext uri="{FF2B5EF4-FFF2-40B4-BE49-F238E27FC236}">
                  <a16:creationId xmlns:a16="http://schemas.microsoft.com/office/drawing/2014/main" id="{65DFC615-EF9A-FFC0-7DFF-8E7B0E1BD5C3}"/>
                </a:ext>
              </a:extLst>
            </p:cNvPr>
            <p:cNvSpPr txBox="1"/>
            <p:nvPr/>
          </p:nvSpPr>
          <p:spPr>
            <a:xfrm>
              <a:off x="4931338" y="5362972"/>
              <a:ext cx="48268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Conv </a:t>
              </a:r>
              <a:endParaRPr lang="zh-CN" altLang="en-US" sz="1000" dirty="0">
                <a:latin typeface="Times New Roman" panose="02020603050405020304" pitchFamily="18" charset="0"/>
                <a:cs typeface="Times New Roman" panose="02020603050405020304" pitchFamily="18" charset="0"/>
              </a:endParaRPr>
            </a:p>
          </p:txBody>
        </p:sp>
        <p:sp>
          <p:nvSpPr>
            <p:cNvPr id="119" name="文本框 118">
              <a:extLst>
                <a:ext uri="{FF2B5EF4-FFF2-40B4-BE49-F238E27FC236}">
                  <a16:creationId xmlns:a16="http://schemas.microsoft.com/office/drawing/2014/main" id="{C45EB06C-7619-34BA-B033-4FA5BFBFBF05}"/>
                </a:ext>
              </a:extLst>
            </p:cNvPr>
            <p:cNvSpPr txBox="1"/>
            <p:nvPr/>
          </p:nvSpPr>
          <p:spPr>
            <a:xfrm>
              <a:off x="5626304" y="5143257"/>
              <a:ext cx="48268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Conv </a:t>
              </a:r>
              <a:endParaRPr lang="zh-CN" altLang="en-US" sz="1000" dirty="0">
                <a:latin typeface="Times New Roman" panose="02020603050405020304" pitchFamily="18" charset="0"/>
                <a:cs typeface="Times New Roman" panose="02020603050405020304" pitchFamily="18" charset="0"/>
              </a:endParaRPr>
            </a:p>
          </p:txBody>
        </p:sp>
        <p:sp>
          <p:nvSpPr>
            <p:cNvPr id="120" name="文本框 119">
              <a:extLst>
                <a:ext uri="{FF2B5EF4-FFF2-40B4-BE49-F238E27FC236}">
                  <a16:creationId xmlns:a16="http://schemas.microsoft.com/office/drawing/2014/main" id="{90730C0E-D637-72A1-D063-EE8988AC9C01}"/>
                </a:ext>
              </a:extLst>
            </p:cNvPr>
            <p:cNvSpPr txBox="1"/>
            <p:nvPr/>
          </p:nvSpPr>
          <p:spPr>
            <a:xfrm>
              <a:off x="5186565" y="5168239"/>
              <a:ext cx="662079" cy="340635"/>
            </a:xfrm>
            <a:prstGeom prst="rect">
              <a:avLst/>
            </a:prstGeom>
            <a:noFill/>
          </p:spPr>
          <p:txBody>
            <a:bodyPr wrap="square">
              <a:spAutoFit/>
            </a:bodyPr>
            <a:lstStyle/>
            <a:p>
              <a:pPr algn="ctr"/>
              <a:r>
                <a:rPr lang="en-US" altLang="zh-CN" sz="1000" b="1" dirty="0"/>
                <a:t>C</a:t>
              </a:r>
              <a:endParaRPr lang="zh-CN" altLang="en-US" sz="1000" b="1" dirty="0"/>
            </a:p>
          </p:txBody>
        </p:sp>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D597731E-CB98-BD12-444F-083C44FD32A3}"/>
                    </a:ext>
                  </a:extLst>
                </p:cNvPr>
                <p:cNvSpPr txBox="1"/>
                <p:nvPr/>
              </p:nvSpPr>
              <p:spPr>
                <a:xfrm>
                  <a:off x="4623522" y="5168602"/>
                  <a:ext cx="175301" cy="2585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𝐹</m:t>
                            </m:r>
                          </m:e>
                          <m:sub>
                            <m:r>
                              <a:rPr lang="en-US" altLang="zh-CN" sz="1000" b="0" i="1" smtClean="0">
                                <a:latin typeface="Cambria Math" panose="02040503050406030204" pitchFamily="18" charset="0"/>
                              </a:rPr>
                              <m:t>𝑒𝑛𝑐</m:t>
                            </m:r>
                          </m:sub>
                          <m:sup>
                            <m:r>
                              <a:rPr lang="en-US" altLang="zh-CN" sz="1000" b="0" i="1" smtClean="0">
                                <a:latin typeface="Cambria Math" panose="02040503050406030204" pitchFamily="18" charset="0"/>
                              </a:rPr>
                              <m:t>(</m:t>
                            </m:r>
                            <m:r>
                              <a:rPr lang="en-US" altLang="zh-CN" sz="1000" b="0" i="1" smtClean="0">
                                <a:latin typeface="Cambria Math" panose="02040503050406030204" pitchFamily="18" charset="0"/>
                              </a:rPr>
                              <m:t>𝑖</m:t>
                            </m:r>
                            <m:r>
                              <a:rPr lang="en-US" altLang="zh-CN" sz="1000" b="0" i="1" smtClean="0">
                                <a:latin typeface="Cambria Math" panose="02040503050406030204" pitchFamily="18" charset="0"/>
                              </a:rPr>
                              <m:t>)</m:t>
                            </m:r>
                          </m:sup>
                        </m:sSubSup>
                      </m:oMath>
                    </m:oMathPara>
                  </a14:m>
                  <a:endParaRPr lang="zh-CN" altLang="en-US" sz="1000" dirty="0"/>
                </a:p>
              </p:txBody>
            </p:sp>
          </mc:Choice>
          <mc:Fallback xmlns="">
            <p:sp>
              <p:nvSpPr>
                <p:cNvPr id="161" name="文本框 160">
                  <a:extLst>
                    <a:ext uri="{FF2B5EF4-FFF2-40B4-BE49-F238E27FC236}">
                      <a16:creationId xmlns:a16="http://schemas.microsoft.com/office/drawing/2014/main" id="{F2487E40-9C37-BC67-EF58-25E9C0FD5625}"/>
                    </a:ext>
                  </a:extLst>
                </p:cNvPr>
                <p:cNvSpPr txBox="1">
                  <a:spLocks noRot="1" noChangeAspect="1" noMove="1" noResize="1" noEditPoints="1" noAdjustHandles="1" noChangeArrowheads="1" noChangeShapeType="1" noTextEdit="1"/>
                </p:cNvSpPr>
                <p:nvPr/>
              </p:nvSpPr>
              <p:spPr>
                <a:xfrm>
                  <a:off x="4623522" y="5168602"/>
                  <a:ext cx="175301" cy="258582"/>
                </a:xfrm>
                <a:prstGeom prst="rect">
                  <a:avLst/>
                </a:prstGeom>
                <a:blipFill>
                  <a:blip r:embed="rId16"/>
                  <a:stretch>
                    <a:fillRect l="-24138" t="-2222" r="-379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EDA52E9B-8A10-C82C-C75A-C6D45173D17A}"/>
                    </a:ext>
                  </a:extLst>
                </p:cNvPr>
                <p:cNvSpPr txBox="1"/>
                <p:nvPr/>
              </p:nvSpPr>
              <p:spPr>
                <a:xfrm>
                  <a:off x="4620885" y="5557306"/>
                  <a:ext cx="175301" cy="275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𝐹</m:t>
                            </m:r>
                          </m:e>
                          <m:sub>
                            <m:r>
                              <a:rPr lang="en-US" altLang="zh-CN" sz="1000" b="0" i="1" smtClean="0">
                                <a:latin typeface="Cambria Math" panose="02040503050406030204" pitchFamily="18" charset="0"/>
                              </a:rPr>
                              <m:t>𝑑𝑒𝑐</m:t>
                            </m:r>
                          </m:sub>
                          <m:sup>
                            <m:r>
                              <a:rPr lang="en-US" altLang="zh-CN" sz="1000" b="0" i="1" smtClean="0">
                                <a:latin typeface="Cambria Math" panose="02040503050406030204" pitchFamily="18" charset="0"/>
                              </a:rPr>
                              <m:t>(</m:t>
                            </m:r>
                            <m:r>
                              <a:rPr lang="en-US" altLang="zh-CN" sz="1000" b="0" i="1" smtClean="0">
                                <a:latin typeface="Cambria Math" panose="02040503050406030204" pitchFamily="18" charset="0"/>
                              </a:rPr>
                              <m:t>𝑖</m:t>
                            </m:r>
                            <m:r>
                              <a:rPr lang="en-US" altLang="zh-CN" sz="1000" b="0" i="1" smtClean="0">
                                <a:latin typeface="Cambria Math" panose="02040503050406030204" pitchFamily="18" charset="0"/>
                              </a:rPr>
                              <m:t>)</m:t>
                            </m:r>
                          </m:sup>
                        </m:sSubSup>
                      </m:oMath>
                    </m:oMathPara>
                  </a14:m>
                  <a:endParaRPr lang="zh-CN" altLang="en-US" sz="1000" dirty="0"/>
                </a:p>
              </p:txBody>
            </p:sp>
          </mc:Choice>
          <mc:Fallback xmlns="">
            <p:sp>
              <p:nvSpPr>
                <p:cNvPr id="179" name="文本框 178">
                  <a:extLst>
                    <a:ext uri="{FF2B5EF4-FFF2-40B4-BE49-F238E27FC236}">
                      <a16:creationId xmlns:a16="http://schemas.microsoft.com/office/drawing/2014/main" id="{7F5DB7B8-79E9-3F1E-2528-EA483A88B001}"/>
                    </a:ext>
                  </a:extLst>
                </p:cNvPr>
                <p:cNvSpPr txBox="1">
                  <a:spLocks noRot="1" noChangeAspect="1" noMove="1" noResize="1" noEditPoints="1" noAdjustHandles="1" noChangeArrowheads="1" noChangeShapeType="1" noTextEdit="1"/>
                </p:cNvSpPr>
                <p:nvPr/>
              </p:nvSpPr>
              <p:spPr>
                <a:xfrm>
                  <a:off x="4620885" y="5557306"/>
                  <a:ext cx="175301" cy="275524"/>
                </a:xfrm>
                <a:prstGeom prst="rect">
                  <a:avLst/>
                </a:prstGeom>
                <a:blipFill>
                  <a:blip r:embed="rId17"/>
                  <a:stretch>
                    <a:fillRect l="-27586" t="-2083" r="-379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01E0A954-AB92-C11E-78B4-57E2308AA2D4}"/>
                    </a:ext>
                  </a:extLst>
                </p:cNvPr>
                <p:cNvSpPr txBox="1"/>
                <p:nvPr/>
              </p:nvSpPr>
              <p:spPr>
                <a:xfrm>
                  <a:off x="6718232" y="5540936"/>
                  <a:ext cx="175301" cy="275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𝐹</m:t>
                            </m:r>
                          </m:e>
                          <m:sub>
                            <m:r>
                              <a:rPr lang="en-US" altLang="zh-CN" sz="1000" b="0" i="1" smtClean="0">
                                <a:latin typeface="Cambria Math" panose="02040503050406030204" pitchFamily="18" charset="0"/>
                              </a:rPr>
                              <m:t>𝑑𝑒𝑐</m:t>
                            </m:r>
                          </m:sub>
                          <m:sup>
                            <m:r>
                              <a:rPr lang="en-US" altLang="zh-CN" sz="1000" b="0" i="1" smtClean="0">
                                <a:latin typeface="Cambria Math" panose="02040503050406030204" pitchFamily="18" charset="0"/>
                              </a:rPr>
                              <m:t>(</m:t>
                            </m:r>
                            <m:r>
                              <a:rPr lang="en-US" altLang="zh-CN" sz="1000" b="0" i="1" smtClean="0">
                                <a:latin typeface="Cambria Math" panose="02040503050406030204" pitchFamily="18" charset="0"/>
                              </a:rPr>
                              <m:t>𝑖</m:t>
                            </m:r>
                            <m:r>
                              <a:rPr lang="en-US" altLang="zh-CN" sz="1000" b="0" i="1" smtClean="0">
                                <a:latin typeface="Cambria Math" panose="02040503050406030204" pitchFamily="18" charset="0"/>
                              </a:rPr>
                              <m:t>+1)</m:t>
                            </m:r>
                          </m:sup>
                        </m:sSubSup>
                      </m:oMath>
                    </m:oMathPara>
                  </a14:m>
                  <a:endParaRPr lang="zh-CN" altLang="en-US" sz="1000" dirty="0"/>
                </a:p>
              </p:txBody>
            </p:sp>
          </mc:Choice>
          <mc:Fallback xmlns="">
            <p:sp>
              <p:nvSpPr>
                <p:cNvPr id="192" name="文本框 191">
                  <a:extLst>
                    <a:ext uri="{FF2B5EF4-FFF2-40B4-BE49-F238E27FC236}">
                      <a16:creationId xmlns:a16="http://schemas.microsoft.com/office/drawing/2014/main" id="{BCFD7D05-A27F-7537-8594-6B62DA48217D}"/>
                    </a:ext>
                  </a:extLst>
                </p:cNvPr>
                <p:cNvSpPr txBox="1">
                  <a:spLocks noRot="1" noChangeAspect="1" noMove="1" noResize="1" noEditPoints="1" noAdjustHandles="1" noChangeArrowheads="1" noChangeShapeType="1" noTextEdit="1"/>
                </p:cNvSpPr>
                <p:nvPr/>
              </p:nvSpPr>
              <p:spPr>
                <a:xfrm>
                  <a:off x="6718232" y="5540936"/>
                  <a:ext cx="175301" cy="275524"/>
                </a:xfrm>
                <a:prstGeom prst="rect">
                  <a:avLst/>
                </a:prstGeom>
                <a:blipFill>
                  <a:blip r:embed="rId18"/>
                  <a:stretch>
                    <a:fillRect l="-27586" t="-2083" r="-103448"/>
                  </a:stretch>
                </a:blipFill>
              </p:spPr>
              <p:txBody>
                <a:bodyPr/>
                <a:lstStyle/>
                <a:p>
                  <a:r>
                    <a:rPr lang="zh-CN" altLang="en-US">
                      <a:noFill/>
                    </a:rPr>
                    <a:t> </a:t>
                  </a:r>
                </a:p>
              </p:txBody>
            </p:sp>
          </mc:Fallback>
        </mc:AlternateContent>
        <p:sp>
          <p:nvSpPr>
            <p:cNvPr id="124" name="矩形: 圆角 123">
              <a:extLst>
                <a:ext uri="{FF2B5EF4-FFF2-40B4-BE49-F238E27FC236}">
                  <a16:creationId xmlns:a16="http://schemas.microsoft.com/office/drawing/2014/main" id="{AAEBC251-B648-E7E1-37DC-0C4A6C51EFE0}"/>
                </a:ext>
              </a:extLst>
            </p:cNvPr>
            <p:cNvSpPr/>
            <p:nvPr/>
          </p:nvSpPr>
          <p:spPr>
            <a:xfrm>
              <a:off x="6703642" y="5527011"/>
              <a:ext cx="375114" cy="232471"/>
            </a:xfrm>
            <a:prstGeom prst="round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spTree>
    <p:extLst>
      <p:ext uri="{BB962C8B-B14F-4D97-AF65-F5344CB8AC3E}">
        <p14:creationId xmlns:p14="http://schemas.microsoft.com/office/powerpoint/2010/main" val="73721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4">
            <a:extLst>
              <a:ext uri="{FF2B5EF4-FFF2-40B4-BE49-F238E27FC236}">
                <a16:creationId xmlns:a16="http://schemas.microsoft.com/office/drawing/2014/main" id="{6D5476C0-835F-E4A7-0281-7F53F6BCB36B}"/>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4" name="Picture 2">
            <a:extLst>
              <a:ext uri="{FF2B5EF4-FFF2-40B4-BE49-F238E27FC236}">
                <a16:creationId xmlns:a16="http://schemas.microsoft.com/office/drawing/2014/main" id="{55E8F62F-79D9-3176-BE17-60EF956E143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2527CB8D-1C20-D27C-4FB3-2061CEE32CE4}"/>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Methodology</a:t>
            </a:r>
            <a:endParaRPr lang="zh-CN" altLang="en-US" dirty="0">
              <a:latin typeface="Times New Roman" panose="02020603050405020304" pitchFamily="18" charset="0"/>
              <a:cs typeface="Times New Roman" panose="02020603050405020304" pitchFamily="18" charset="0"/>
            </a:endParaRPr>
          </a:p>
        </p:txBody>
      </p:sp>
      <p:sp>
        <p:nvSpPr>
          <p:cNvPr id="6" name="矩形: 圆角 5">
            <a:extLst>
              <a:ext uri="{FF2B5EF4-FFF2-40B4-BE49-F238E27FC236}">
                <a16:creationId xmlns:a16="http://schemas.microsoft.com/office/drawing/2014/main" id="{145BF111-3456-3BEA-6130-0BE7D1D260D1}"/>
              </a:ext>
            </a:extLst>
          </p:cNvPr>
          <p:cNvSpPr/>
          <p:nvPr/>
        </p:nvSpPr>
        <p:spPr>
          <a:xfrm>
            <a:off x="3756326" y="4442464"/>
            <a:ext cx="1918918" cy="1303867"/>
          </a:xfrm>
          <a:prstGeom prst="roundRect">
            <a:avLst/>
          </a:prstGeom>
          <a:solidFill>
            <a:schemeClr val="accent4">
              <a:lumMod val="40000"/>
              <a:lumOff val="60000"/>
            </a:schemeClr>
          </a:solidFill>
          <a:ln w="9525" cap="flat" cmpd="sng" algn="ctr">
            <a:solidFill>
              <a:schemeClr val="accent4">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9" name="矩形: 圆角 8">
            <a:extLst>
              <a:ext uri="{FF2B5EF4-FFF2-40B4-BE49-F238E27FC236}">
                <a16:creationId xmlns:a16="http://schemas.microsoft.com/office/drawing/2014/main" id="{0575AAC1-AF87-2565-9356-626CBBEDB337}"/>
              </a:ext>
            </a:extLst>
          </p:cNvPr>
          <p:cNvSpPr/>
          <p:nvPr/>
        </p:nvSpPr>
        <p:spPr>
          <a:xfrm>
            <a:off x="1735718" y="4409471"/>
            <a:ext cx="1526517" cy="1336860"/>
          </a:xfrm>
          <a:prstGeom prst="roundRect">
            <a:avLst/>
          </a:prstGeom>
          <a:solidFill>
            <a:schemeClr val="accent2">
              <a:lumMod val="40000"/>
              <a:lumOff val="60000"/>
            </a:schemeClr>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0" name="矩形: 圆角 9">
            <a:extLst>
              <a:ext uri="{FF2B5EF4-FFF2-40B4-BE49-F238E27FC236}">
                <a16:creationId xmlns:a16="http://schemas.microsoft.com/office/drawing/2014/main" id="{EC7CB982-23F1-D265-CB7D-C745FEB8748B}"/>
              </a:ext>
            </a:extLst>
          </p:cNvPr>
          <p:cNvSpPr/>
          <p:nvPr/>
        </p:nvSpPr>
        <p:spPr>
          <a:xfrm>
            <a:off x="4794297" y="2282118"/>
            <a:ext cx="2661111" cy="1590575"/>
          </a:xfrm>
          <a:prstGeom prst="roundRect">
            <a:avLst/>
          </a:prstGeom>
          <a:solidFill>
            <a:schemeClr val="accent1">
              <a:lumMod val="20000"/>
              <a:lumOff val="80000"/>
            </a:schemeClr>
          </a:solid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1" name="矩形: 圆角 10">
            <a:extLst>
              <a:ext uri="{FF2B5EF4-FFF2-40B4-BE49-F238E27FC236}">
                <a16:creationId xmlns:a16="http://schemas.microsoft.com/office/drawing/2014/main" id="{96386C75-4C77-AD75-D1D8-B7FD1860913D}"/>
              </a:ext>
            </a:extLst>
          </p:cNvPr>
          <p:cNvSpPr/>
          <p:nvPr/>
        </p:nvSpPr>
        <p:spPr>
          <a:xfrm>
            <a:off x="3231703" y="2282118"/>
            <a:ext cx="1368159" cy="1491831"/>
          </a:xfrm>
          <a:prstGeom prst="roundRect">
            <a:avLst/>
          </a:prstGeom>
          <a:solidFill>
            <a:schemeClr val="accent6">
              <a:lumMod val="20000"/>
              <a:lumOff val="80000"/>
            </a:schemeClr>
          </a:solid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pic>
        <p:nvPicPr>
          <p:cNvPr id="12" name="图片 11">
            <a:extLst>
              <a:ext uri="{FF2B5EF4-FFF2-40B4-BE49-F238E27FC236}">
                <a16:creationId xmlns:a16="http://schemas.microsoft.com/office/drawing/2014/main" id="{8E504DEE-1BD6-3DCF-A4DB-00CFDB5E15B8}"/>
              </a:ext>
            </a:extLst>
          </p:cNvPr>
          <p:cNvPicPr>
            <a:picLocks noChangeAspect="1"/>
          </p:cNvPicPr>
          <p:nvPr/>
        </p:nvPicPr>
        <p:blipFill>
          <a:blip r:embed="rId4"/>
          <a:stretch>
            <a:fillRect/>
          </a:stretch>
        </p:blipFill>
        <p:spPr>
          <a:xfrm>
            <a:off x="1778227" y="2815034"/>
            <a:ext cx="720000" cy="707681"/>
          </a:xfrm>
          <a:prstGeom prst="rect">
            <a:avLst/>
          </a:prstGeom>
          <a:ln>
            <a:solidFill>
              <a:schemeClr val="tx1"/>
            </a:solidFill>
          </a:ln>
        </p:spPr>
      </p:pic>
      <p:pic>
        <p:nvPicPr>
          <p:cNvPr id="13" name="图片 12">
            <a:extLst>
              <a:ext uri="{FF2B5EF4-FFF2-40B4-BE49-F238E27FC236}">
                <a16:creationId xmlns:a16="http://schemas.microsoft.com/office/drawing/2014/main" id="{A33BA360-071D-7AD6-4B1F-8DE8FDFEAFB4}"/>
              </a:ext>
            </a:extLst>
          </p:cNvPr>
          <p:cNvPicPr>
            <a:picLocks noChangeAspect="1"/>
          </p:cNvPicPr>
          <p:nvPr/>
        </p:nvPicPr>
        <p:blipFill>
          <a:blip r:embed="rId5"/>
          <a:stretch>
            <a:fillRect/>
          </a:stretch>
        </p:blipFill>
        <p:spPr>
          <a:xfrm>
            <a:off x="7572618" y="2739681"/>
            <a:ext cx="885382" cy="949826"/>
          </a:xfrm>
          <a:prstGeom prst="rect">
            <a:avLst/>
          </a:prstGeom>
          <a:ln>
            <a:solidFill>
              <a:schemeClr val="tx1"/>
            </a:solidFill>
          </a:ln>
        </p:spPr>
      </p:pic>
      <p:sp>
        <p:nvSpPr>
          <p:cNvPr id="14" name="梯形 13">
            <a:extLst>
              <a:ext uri="{FF2B5EF4-FFF2-40B4-BE49-F238E27FC236}">
                <a16:creationId xmlns:a16="http://schemas.microsoft.com/office/drawing/2014/main" id="{3C8E3260-D60B-F48A-3177-C03F69D3EA7D}"/>
              </a:ext>
            </a:extLst>
          </p:cNvPr>
          <p:cNvSpPr/>
          <p:nvPr/>
        </p:nvSpPr>
        <p:spPr>
          <a:xfrm rot="16200000">
            <a:off x="4739510" y="3000474"/>
            <a:ext cx="691586" cy="336800"/>
          </a:xfrm>
          <a:prstGeom prst="trapezoid">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Style</a:t>
            </a:r>
          </a:p>
          <a:p>
            <a:pPr algn="ctr"/>
            <a:r>
              <a:rPr lang="en-US" altLang="zh-CN" sz="1000" dirty="0"/>
              <a:t>Block</a:t>
            </a:r>
            <a:endParaRPr lang="zh-CN" altLang="en-US" sz="1000" dirty="0"/>
          </a:p>
        </p:txBody>
      </p:sp>
      <p:sp>
        <p:nvSpPr>
          <p:cNvPr id="15" name="梯形 14">
            <a:extLst>
              <a:ext uri="{FF2B5EF4-FFF2-40B4-BE49-F238E27FC236}">
                <a16:creationId xmlns:a16="http://schemas.microsoft.com/office/drawing/2014/main" id="{4D365CD4-F7C2-1981-2260-FC86F8508F29}"/>
              </a:ext>
            </a:extLst>
          </p:cNvPr>
          <p:cNvSpPr/>
          <p:nvPr/>
        </p:nvSpPr>
        <p:spPr>
          <a:xfrm rot="16200000">
            <a:off x="5220996" y="3000474"/>
            <a:ext cx="865296" cy="336800"/>
          </a:xfrm>
          <a:prstGeom prst="trapezoid">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Style</a:t>
            </a:r>
          </a:p>
          <a:p>
            <a:pPr algn="ctr"/>
            <a:r>
              <a:rPr lang="en-US" altLang="zh-CN" sz="1000" dirty="0"/>
              <a:t>Block</a:t>
            </a:r>
            <a:endParaRPr lang="zh-CN" altLang="en-US" sz="1000" dirty="0"/>
          </a:p>
        </p:txBody>
      </p:sp>
      <p:sp>
        <p:nvSpPr>
          <p:cNvPr id="16" name="梯形 15">
            <a:extLst>
              <a:ext uri="{FF2B5EF4-FFF2-40B4-BE49-F238E27FC236}">
                <a16:creationId xmlns:a16="http://schemas.microsoft.com/office/drawing/2014/main" id="{32413437-A7B7-A03F-B1DE-AE337AB6D2F7}"/>
              </a:ext>
            </a:extLst>
          </p:cNvPr>
          <p:cNvSpPr/>
          <p:nvPr/>
        </p:nvSpPr>
        <p:spPr>
          <a:xfrm rot="16200000">
            <a:off x="6200280" y="3063197"/>
            <a:ext cx="994102" cy="336800"/>
          </a:xfrm>
          <a:prstGeom prst="trapezoid">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Style</a:t>
            </a:r>
          </a:p>
          <a:p>
            <a:pPr algn="ctr"/>
            <a:r>
              <a:rPr lang="en-US" altLang="zh-CN" sz="1000" dirty="0"/>
              <a:t>Block</a:t>
            </a:r>
            <a:endParaRPr lang="zh-CN" altLang="en-US" sz="1000" dirty="0"/>
          </a:p>
        </p:txBody>
      </p:sp>
      <p:sp>
        <p:nvSpPr>
          <p:cNvPr id="17" name="矩形 16">
            <a:extLst>
              <a:ext uri="{FF2B5EF4-FFF2-40B4-BE49-F238E27FC236}">
                <a16:creationId xmlns:a16="http://schemas.microsoft.com/office/drawing/2014/main" id="{B18E9D55-9F3D-BE7A-5275-8E703DA6C6E5}"/>
              </a:ext>
            </a:extLst>
          </p:cNvPr>
          <p:cNvSpPr/>
          <p:nvPr/>
        </p:nvSpPr>
        <p:spPr>
          <a:xfrm rot="5400000">
            <a:off x="5024931" y="3127452"/>
            <a:ext cx="626700" cy="82844"/>
          </a:xfrm>
          <a:prstGeom prst="rect">
            <a:avLst/>
          </a:prstGeom>
          <a:solidFill>
            <a:schemeClr val="bg2"/>
          </a:solidFill>
          <a:ln w="19050" cap="flat" cmpd="sng" algn="ctr">
            <a:solidFill>
              <a:schemeClr val="bg2">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8" name="矩形 17">
            <a:extLst>
              <a:ext uri="{FF2B5EF4-FFF2-40B4-BE49-F238E27FC236}">
                <a16:creationId xmlns:a16="http://schemas.microsoft.com/office/drawing/2014/main" id="{52805FB9-0F0F-601A-F5D4-0C1C1252A248}"/>
              </a:ext>
            </a:extLst>
          </p:cNvPr>
          <p:cNvSpPr/>
          <p:nvPr/>
        </p:nvSpPr>
        <p:spPr>
          <a:xfrm rot="5400000">
            <a:off x="5522607" y="3124383"/>
            <a:ext cx="787242" cy="88982"/>
          </a:xfrm>
          <a:prstGeom prst="rect">
            <a:avLst/>
          </a:prstGeom>
          <a:solidFill>
            <a:schemeClr val="bg2"/>
          </a:solidFill>
          <a:ln w="19050" cap="flat" cmpd="sng" algn="ctr">
            <a:solidFill>
              <a:schemeClr val="bg2">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9" name="矩形 18">
            <a:extLst>
              <a:ext uri="{FF2B5EF4-FFF2-40B4-BE49-F238E27FC236}">
                <a16:creationId xmlns:a16="http://schemas.microsoft.com/office/drawing/2014/main" id="{4CC1B514-A1CC-7FD6-7BEE-D1378654A427}"/>
              </a:ext>
            </a:extLst>
          </p:cNvPr>
          <p:cNvSpPr/>
          <p:nvPr/>
        </p:nvSpPr>
        <p:spPr>
          <a:xfrm rot="5400000">
            <a:off x="6516860" y="3143188"/>
            <a:ext cx="994102" cy="158372"/>
          </a:xfrm>
          <a:prstGeom prst="rect">
            <a:avLst/>
          </a:prstGeom>
          <a:solidFill>
            <a:schemeClr val="bg2"/>
          </a:solidFill>
          <a:ln w="19050" cap="flat" cmpd="sng" algn="ctr">
            <a:solidFill>
              <a:schemeClr val="bg2">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20" name="梯形 19">
            <a:extLst>
              <a:ext uri="{FF2B5EF4-FFF2-40B4-BE49-F238E27FC236}">
                <a16:creationId xmlns:a16="http://schemas.microsoft.com/office/drawing/2014/main" id="{4B8856A8-4C49-E63C-A124-8A00A55961BE}"/>
              </a:ext>
            </a:extLst>
          </p:cNvPr>
          <p:cNvSpPr/>
          <p:nvPr/>
        </p:nvSpPr>
        <p:spPr>
          <a:xfrm rot="5400000">
            <a:off x="3084091" y="3053215"/>
            <a:ext cx="680174" cy="231317"/>
          </a:xfrm>
          <a:prstGeom prst="trapezoid">
            <a:avLst>
              <a:gd name="adj" fmla="val 61236"/>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1" name="梯形 20">
            <a:extLst>
              <a:ext uri="{FF2B5EF4-FFF2-40B4-BE49-F238E27FC236}">
                <a16:creationId xmlns:a16="http://schemas.microsoft.com/office/drawing/2014/main" id="{0D51FA15-87CB-1BE4-BAE0-28F14C993E2E}"/>
              </a:ext>
            </a:extLst>
          </p:cNvPr>
          <p:cNvSpPr/>
          <p:nvPr/>
        </p:nvSpPr>
        <p:spPr>
          <a:xfrm rot="16200000">
            <a:off x="3739773" y="2773817"/>
            <a:ext cx="787244" cy="790114"/>
          </a:xfrm>
          <a:prstGeom prst="trapezoid">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2" name="梯形 21">
            <a:extLst>
              <a:ext uri="{FF2B5EF4-FFF2-40B4-BE49-F238E27FC236}">
                <a16:creationId xmlns:a16="http://schemas.microsoft.com/office/drawing/2014/main" id="{AE7BAE80-A644-64F4-0F4C-EADA17585F05}"/>
              </a:ext>
            </a:extLst>
          </p:cNvPr>
          <p:cNvSpPr/>
          <p:nvPr/>
        </p:nvSpPr>
        <p:spPr>
          <a:xfrm rot="16200000">
            <a:off x="4080505" y="3097958"/>
            <a:ext cx="628008" cy="10183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3" name="梯形 22">
            <a:extLst>
              <a:ext uri="{FF2B5EF4-FFF2-40B4-BE49-F238E27FC236}">
                <a16:creationId xmlns:a16="http://schemas.microsoft.com/office/drawing/2014/main" id="{9BB92FD2-EB10-4679-1F03-C5E0D031712E}"/>
              </a:ext>
            </a:extLst>
          </p:cNvPr>
          <p:cNvSpPr/>
          <p:nvPr/>
        </p:nvSpPr>
        <p:spPr>
          <a:xfrm rot="16200000">
            <a:off x="3813599" y="3117957"/>
            <a:ext cx="460234" cy="101833"/>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4" name="梯形 23">
            <a:extLst>
              <a:ext uri="{FF2B5EF4-FFF2-40B4-BE49-F238E27FC236}">
                <a16:creationId xmlns:a16="http://schemas.microsoft.com/office/drawing/2014/main" id="{92BDB425-6D54-6C56-A1D2-01802746028E}"/>
              </a:ext>
            </a:extLst>
          </p:cNvPr>
          <p:cNvSpPr/>
          <p:nvPr/>
        </p:nvSpPr>
        <p:spPr>
          <a:xfrm rot="16200000">
            <a:off x="3683083" y="3120889"/>
            <a:ext cx="311034" cy="95974"/>
          </a:xfrm>
          <a:prstGeom prst="trapezoi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2" dirty="0"/>
          </a:p>
        </p:txBody>
      </p:sp>
      <p:sp>
        <p:nvSpPr>
          <p:cNvPr id="25" name="文本框 24">
            <a:extLst>
              <a:ext uri="{FF2B5EF4-FFF2-40B4-BE49-F238E27FC236}">
                <a16:creationId xmlns:a16="http://schemas.microsoft.com/office/drawing/2014/main" id="{02D06895-95B2-1273-5C56-37BF72C38285}"/>
              </a:ext>
            </a:extLst>
          </p:cNvPr>
          <p:cNvSpPr txBox="1"/>
          <p:nvPr/>
        </p:nvSpPr>
        <p:spPr>
          <a:xfrm>
            <a:off x="6046496" y="303037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26" name="连接符: 肘形 25">
            <a:extLst>
              <a:ext uri="{FF2B5EF4-FFF2-40B4-BE49-F238E27FC236}">
                <a16:creationId xmlns:a16="http://schemas.microsoft.com/office/drawing/2014/main" id="{869028C2-8954-75D2-0216-D12FCA44BBD6}"/>
              </a:ext>
            </a:extLst>
          </p:cNvPr>
          <p:cNvCxnSpPr>
            <a:cxnSpLocks/>
            <a:stCxn id="22" idx="3"/>
            <a:endCxn id="19" idx="1"/>
          </p:cNvCxnSpPr>
          <p:nvPr/>
        </p:nvCxnSpPr>
        <p:spPr>
          <a:xfrm rot="5400000" flipH="1" flipV="1">
            <a:off x="5643072" y="1476761"/>
            <a:ext cx="122277" cy="2619402"/>
          </a:xfrm>
          <a:prstGeom prst="bentConnector3">
            <a:avLst>
              <a:gd name="adj1" fmla="val 206549"/>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连接符: 肘形 26">
            <a:extLst>
              <a:ext uri="{FF2B5EF4-FFF2-40B4-BE49-F238E27FC236}">
                <a16:creationId xmlns:a16="http://schemas.microsoft.com/office/drawing/2014/main" id="{C2A67D8A-145B-4C5E-B6A7-6C0B11C19679}"/>
              </a:ext>
            </a:extLst>
          </p:cNvPr>
          <p:cNvCxnSpPr>
            <a:cxnSpLocks/>
            <a:stCxn id="23" idx="3"/>
            <a:endCxn id="18" idx="1"/>
          </p:cNvCxnSpPr>
          <p:nvPr/>
        </p:nvCxnSpPr>
        <p:spPr>
          <a:xfrm rot="5400000" flipH="1" flipV="1">
            <a:off x="4891856" y="1927115"/>
            <a:ext cx="176233" cy="1872511"/>
          </a:xfrm>
          <a:prstGeom prst="bentConnector3">
            <a:avLst>
              <a:gd name="adj1" fmla="val 173616"/>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8" name="文本框 27">
            <a:extLst>
              <a:ext uri="{FF2B5EF4-FFF2-40B4-BE49-F238E27FC236}">
                <a16:creationId xmlns:a16="http://schemas.microsoft.com/office/drawing/2014/main" id="{A74AD24A-5148-D56B-298B-26324473498E}"/>
              </a:ext>
            </a:extLst>
          </p:cNvPr>
          <p:cNvSpPr txBox="1"/>
          <p:nvPr/>
        </p:nvSpPr>
        <p:spPr>
          <a:xfrm>
            <a:off x="4050431" y="2985427"/>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29" name="连接符: 肘形 28">
            <a:extLst>
              <a:ext uri="{FF2B5EF4-FFF2-40B4-BE49-F238E27FC236}">
                <a16:creationId xmlns:a16="http://schemas.microsoft.com/office/drawing/2014/main" id="{1E621C70-3679-DC11-0111-7846725F55D8}"/>
              </a:ext>
            </a:extLst>
          </p:cNvPr>
          <p:cNvCxnSpPr>
            <a:cxnSpLocks/>
            <a:stCxn id="24" idx="3"/>
            <a:endCxn id="17" idx="1"/>
          </p:cNvCxnSpPr>
          <p:nvPr/>
        </p:nvCxnSpPr>
        <p:spPr>
          <a:xfrm rot="5400000" flipH="1" flipV="1">
            <a:off x="4503524" y="2190600"/>
            <a:ext cx="169832" cy="1499681"/>
          </a:xfrm>
          <a:prstGeom prst="bentConnector3">
            <a:avLst>
              <a:gd name="adj1" fmla="val 190522"/>
            </a:avLst>
          </a:prstGeom>
          <a:ln w="127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4A11B100-E7E7-3D51-2301-72750099ECBB}"/>
              </a:ext>
            </a:extLst>
          </p:cNvPr>
          <p:cNvCxnSpPr>
            <a:cxnSpLocks/>
            <a:stCxn id="12" idx="3"/>
            <a:endCxn id="20" idx="2"/>
          </p:cNvCxnSpPr>
          <p:nvPr/>
        </p:nvCxnSpPr>
        <p:spPr>
          <a:xfrm flipV="1">
            <a:off x="2498227" y="3168874"/>
            <a:ext cx="810293"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E1C8888B-4470-ADCC-133C-4C85FE65A2F9}"/>
              </a:ext>
            </a:extLst>
          </p:cNvPr>
          <p:cNvCxnSpPr>
            <a:cxnSpLocks/>
            <a:stCxn id="19" idx="0"/>
            <a:endCxn id="13" idx="1"/>
          </p:cNvCxnSpPr>
          <p:nvPr/>
        </p:nvCxnSpPr>
        <p:spPr>
          <a:xfrm flipV="1">
            <a:off x="7093097" y="3214594"/>
            <a:ext cx="479521" cy="778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7CDC489-71E0-7C2E-03AF-8D97B73F8653}"/>
                  </a:ext>
                </a:extLst>
              </p:cNvPr>
              <p:cNvSpPr txBox="1"/>
              <p:nvPr/>
            </p:nvSpPr>
            <p:spPr>
              <a:xfrm>
                <a:off x="207313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𝑥</m:t>
                      </m:r>
                    </m:oMath>
                  </m:oMathPara>
                </a14:m>
                <a:endParaRPr lang="zh-CN" altLang="en-US" sz="1400" dirty="0"/>
              </a:p>
            </p:txBody>
          </p:sp>
        </mc:Choice>
        <mc:Fallback xmlns="">
          <p:sp>
            <p:nvSpPr>
              <p:cNvPr id="32" name="文本框 31">
                <a:extLst>
                  <a:ext uri="{FF2B5EF4-FFF2-40B4-BE49-F238E27FC236}">
                    <a16:creationId xmlns:a16="http://schemas.microsoft.com/office/drawing/2014/main" id="{D7CDC489-71E0-7C2E-03AF-8D97B73F8653}"/>
                  </a:ext>
                </a:extLst>
              </p:cNvPr>
              <p:cNvSpPr txBox="1">
                <a:spLocks noRot="1" noChangeAspect="1" noMove="1" noResize="1" noEditPoints="1" noAdjustHandles="1" noChangeArrowheads="1" noChangeShapeType="1" noTextEdit="1"/>
              </p:cNvSpPr>
              <p:nvPr/>
            </p:nvSpPr>
            <p:spPr>
              <a:xfrm>
                <a:off x="2073138" y="3676773"/>
                <a:ext cx="132070" cy="215444"/>
              </a:xfrm>
              <a:prstGeom prst="rect">
                <a:avLst/>
              </a:prstGeom>
              <a:blipFill>
                <a:blip r:embed="rId6"/>
                <a:stretch>
                  <a:fillRect l="-18182" r="-18182"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A57BFF7-61A3-0CCC-73DC-BAE06633DF7F}"/>
                  </a:ext>
                </a:extLst>
              </p:cNvPr>
              <p:cNvSpPr txBox="1"/>
              <p:nvPr/>
            </p:nvSpPr>
            <p:spPr>
              <a:xfrm>
                <a:off x="7899528" y="3768749"/>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1400" i="1" smtClean="0">
                              <a:latin typeface="Cambria Math" panose="02040503050406030204" pitchFamily="18" charset="0"/>
                            </a:rPr>
                          </m:ctrlPr>
                        </m:accPr>
                        <m:e>
                          <m:r>
                            <a:rPr lang="en-US" altLang="zh-CN" sz="1400" b="0" i="1" smtClean="0">
                              <a:latin typeface="Cambria Math" panose="02040503050406030204" pitchFamily="18" charset="0"/>
                            </a:rPr>
                            <m:t>𝑦</m:t>
                          </m:r>
                        </m:e>
                      </m:acc>
                    </m:oMath>
                  </m:oMathPara>
                </a14:m>
                <a:endParaRPr lang="zh-CN" altLang="en-US" sz="1400" dirty="0"/>
              </a:p>
            </p:txBody>
          </p:sp>
        </mc:Choice>
        <mc:Fallback xmlns="">
          <p:sp>
            <p:nvSpPr>
              <p:cNvPr id="33" name="文本框 32">
                <a:extLst>
                  <a:ext uri="{FF2B5EF4-FFF2-40B4-BE49-F238E27FC236}">
                    <a16:creationId xmlns:a16="http://schemas.microsoft.com/office/drawing/2014/main" id="{AA57BFF7-61A3-0CCC-73DC-BAE06633DF7F}"/>
                  </a:ext>
                </a:extLst>
              </p:cNvPr>
              <p:cNvSpPr txBox="1">
                <a:spLocks noRot="1" noChangeAspect="1" noMove="1" noResize="1" noEditPoints="1" noAdjustHandles="1" noChangeArrowheads="1" noChangeShapeType="1" noTextEdit="1"/>
              </p:cNvSpPr>
              <p:nvPr/>
            </p:nvSpPr>
            <p:spPr>
              <a:xfrm>
                <a:off x="7899528" y="3768749"/>
                <a:ext cx="132070" cy="215444"/>
              </a:xfrm>
              <a:prstGeom prst="rect">
                <a:avLst/>
              </a:prstGeom>
              <a:blipFill>
                <a:blip r:embed="rId7"/>
                <a:stretch>
                  <a:fillRect l="-40909" t="-11111" r="-72727" b="-25000"/>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E0A08DE3-63F6-1D2A-06B9-5C05154CD637}"/>
              </a:ext>
            </a:extLst>
          </p:cNvPr>
          <p:cNvSpPr txBox="1"/>
          <p:nvPr/>
        </p:nvSpPr>
        <p:spPr>
          <a:xfrm>
            <a:off x="3560837" y="2300863"/>
            <a:ext cx="205945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Encoder</a:t>
            </a:r>
            <a:endParaRPr lang="zh-CN" altLang="en-US" sz="1000"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B85FB2DD-FAE6-00DD-CE1E-AEF8C91FA3CC}"/>
              </a:ext>
            </a:extLst>
          </p:cNvPr>
          <p:cNvSpPr txBox="1"/>
          <p:nvPr/>
        </p:nvSpPr>
        <p:spPr>
          <a:xfrm>
            <a:off x="5869078" y="2291372"/>
            <a:ext cx="205945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Decoder</a:t>
            </a:r>
            <a:endParaRPr lang="zh-CN" altLang="en-US" sz="1000" dirty="0">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25D1F005-87BF-35A1-D2B5-13BE571ECD85}"/>
              </a:ext>
            </a:extLst>
          </p:cNvPr>
          <p:cNvSpPr/>
          <p:nvPr/>
        </p:nvSpPr>
        <p:spPr>
          <a:xfrm>
            <a:off x="2204477" y="4938376"/>
            <a:ext cx="137251" cy="585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805175A-A382-1269-A012-EA484B86E77F}"/>
              </a:ext>
            </a:extLst>
          </p:cNvPr>
          <p:cNvSpPr/>
          <p:nvPr/>
        </p:nvSpPr>
        <p:spPr>
          <a:xfrm>
            <a:off x="2610946" y="4938376"/>
            <a:ext cx="137251" cy="585216"/>
          </a:xfrm>
          <a:prstGeom prst="rect">
            <a:avLst/>
          </a:prstGeom>
          <a:solidFill>
            <a:srgbClr val="E23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18148B63-8BB2-1530-8B7C-8021059CFA2E}"/>
                  </a:ext>
                </a:extLst>
              </p:cNvPr>
              <p:cNvSpPr txBox="1"/>
              <p:nvPr/>
            </p:nvSpPr>
            <p:spPr>
              <a:xfrm>
                <a:off x="2057670" y="4677611"/>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38" name="文本框 37">
                <a:extLst>
                  <a:ext uri="{FF2B5EF4-FFF2-40B4-BE49-F238E27FC236}">
                    <a16:creationId xmlns:a16="http://schemas.microsoft.com/office/drawing/2014/main" id="{18148B63-8BB2-1530-8B7C-8021059CFA2E}"/>
                  </a:ext>
                </a:extLst>
              </p:cNvPr>
              <p:cNvSpPr txBox="1">
                <a:spLocks noRot="1" noChangeAspect="1" noMove="1" noResize="1" noEditPoints="1" noAdjustHandles="1" noChangeArrowheads="1" noChangeShapeType="1" noTextEdit="1"/>
              </p:cNvSpPr>
              <p:nvPr/>
            </p:nvSpPr>
            <p:spPr>
              <a:xfrm>
                <a:off x="2057670" y="4677611"/>
                <a:ext cx="162673" cy="153888"/>
              </a:xfrm>
              <a:prstGeom prst="rect">
                <a:avLst/>
              </a:prstGeom>
              <a:blipFill>
                <a:blip r:embed="rId8"/>
                <a:stretch>
                  <a:fillRect l="-15385" r="-11538"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35027E9C-10B3-D09B-22BC-B1833B00F808}"/>
                  </a:ext>
                </a:extLst>
              </p:cNvPr>
              <p:cNvSpPr txBox="1"/>
              <p:nvPr/>
            </p:nvSpPr>
            <p:spPr>
              <a:xfrm>
                <a:off x="2516107" y="4677611"/>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1</m:t>
                          </m:r>
                        </m:sub>
                      </m:sSub>
                    </m:oMath>
                  </m:oMathPara>
                </a14:m>
                <a:endParaRPr lang="zh-CN" altLang="en-US" sz="1000" dirty="0"/>
              </a:p>
            </p:txBody>
          </p:sp>
        </mc:Choice>
        <mc:Fallback xmlns="">
          <p:sp>
            <p:nvSpPr>
              <p:cNvPr id="39" name="文本框 38">
                <a:extLst>
                  <a:ext uri="{FF2B5EF4-FFF2-40B4-BE49-F238E27FC236}">
                    <a16:creationId xmlns:a16="http://schemas.microsoft.com/office/drawing/2014/main" id="{35027E9C-10B3-D09B-22BC-B1833B00F808}"/>
                  </a:ext>
                </a:extLst>
              </p:cNvPr>
              <p:cNvSpPr txBox="1">
                <a:spLocks noRot="1" noChangeAspect="1" noMove="1" noResize="1" noEditPoints="1" noAdjustHandles="1" noChangeArrowheads="1" noChangeShapeType="1" noTextEdit="1"/>
              </p:cNvSpPr>
              <p:nvPr/>
            </p:nvSpPr>
            <p:spPr>
              <a:xfrm>
                <a:off x="2516107" y="4677611"/>
                <a:ext cx="162673" cy="153888"/>
              </a:xfrm>
              <a:prstGeom prst="rect">
                <a:avLst/>
              </a:prstGeom>
              <a:blipFill>
                <a:blip r:embed="rId9"/>
                <a:stretch>
                  <a:fillRect l="-15385" r="-11538" b="-11538"/>
                </a:stretch>
              </a:blipFill>
            </p:spPr>
            <p:txBody>
              <a:bodyPr/>
              <a:lstStyle/>
              <a:p>
                <a:r>
                  <a:rPr lang="zh-CN" altLang="en-US">
                    <a:noFill/>
                  </a:rPr>
                  <a:t> </a:t>
                </a:r>
              </a:p>
            </p:txBody>
          </p:sp>
        </mc:Fallback>
      </mc:AlternateContent>
      <p:sp>
        <p:nvSpPr>
          <p:cNvPr id="40" name="矩形 39">
            <a:extLst>
              <a:ext uri="{FF2B5EF4-FFF2-40B4-BE49-F238E27FC236}">
                <a16:creationId xmlns:a16="http://schemas.microsoft.com/office/drawing/2014/main" id="{658F869E-3CC3-420A-66C1-706C62B3327E}"/>
              </a:ext>
            </a:extLst>
          </p:cNvPr>
          <p:cNvSpPr/>
          <p:nvPr/>
        </p:nvSpPr>
        <p:spPr>
          <a:xfrm>
            <a:off x="4182338" y="4938376"/>
            <a:ext cx="137251" cy="585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5EF11C06-A90C-9CCA-8794-7CBC06BB1F55}"/>
              </a:ext>
            </a:extLst>
          </p:cNvPr>
          <p:cNvSpPr/>
          <p:nvPr/>
        </p:nvSpPr>
        <p:spPr>
          <a:xfrm>
            <a:off x="4579634" y="4938376"/>
            <a:ext cx="137251" cy="5852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F33F8E46-96D4-3EB0-13F1-24142D5E9E3E}"/>
              </a:ext>
            </a:extLst>
          </p:cNvPr>
          <p:cNvSpPr/>
          <p:nvPr/>
        </p:nvSpPr>
        <p:spPr>
          <a:xfrm>
            <a:off x="5224190" y="4938376"/>
            <a:ext cx="137251" cy="5852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FA2BB9DD-5200-DDDB-296D-6D4B78A172E1}"/>
                  </a:ext>
                </a:extLst>
              </p:cNvPr>
              <p:cNvSpPr txBox="1"/>
              <p:nvPr/>
            </p:nvSpPr>
            <p:spPr>
              <a:xfrm>
                <a:off x="4322097"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5</m:t>
                          </m:r>
                        </m:sub>
                      </m:sSub>
                    </m:oMath>
                  </m:oMathPara>
                </a14:m>
                <a:endParaRPr lang="zh-CN" altLang="en-US" sz="1000" dirty="0"/>
              </a:p>
            </p:txBody>
          </p:sp>
        </mc:Choice>
        <mc:Fallback xmlns="">
          <p:sp>
            <p:nvSpPr>
              <p:cNvPr id="43" name="文本框 42">
                <a:extLst>
                  <a:ext uri="{FF2B5EF4-FFF2-40B4-BE49-F238E27FC236}">
                    <a16:creationId xmlns:a16="http://schemas.microsoft.com/office/drawing/2014/main" id="{FA2BB9DD-5200-DDDB-296D-6D4B78A172E1}"/>
                  </a:ext>
                </a:extLst>
              </p:cNvPr>
              <p:cNvSpPr txBox="1">
                <a:spLocks noRot="1" noChangeAspect="1" noMove="1" noResize="1" noEditPoints="1" noAdjustHandles="1" noChangeArrowheads="1" noChangeShapeType="1" noTextEdit="1"/>
              </p:cNvSpPr>
              <p:nvPr/>
            </p:nvSpPr>
            <p:spPr>
              <a:xfrm>
                <a:off x="4322097" y="4677611"/>
                <a:ext cx="374862" cy="153888"/>
              </a:xfrm>
              <a:prstGeom prst="rect">
                <a:avLst/>
              </a:prstGeom>
              <a:blipFill>
                <a:blip r:embed="rId10"/>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4581147A-872D-4F1D-9CE4-F4D7B7B2D90E}"/>
                  </a:ext>
                </a:extLst>
              </p:cNvPr>
              <p:cNvSpPr txBox="1"/>
              <p:nvPr/>
            </p:nvSpPr>
            <p:spPr>
              <a:xfrm>
                <a:off x="3878022"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44" name="文本框 43">
                <a:extLst>
                  <a:ext uri="{FF2B5EF4-FFF2-40B4-BE49-F238E27FC236}">
                    <a16:creationId xmlns:a16="http://schemas.microsoft.com/office/drawing/2014/main" id="{4581147A-872D-4F1D-9CE4-F4D7B7B2D90E}"/>
                  </a:ext>
                </a:extLst>
              </p:cNvPr>
              <p:cNvSpPr txBox="1">
                <a:spLocks noRot="1" noChangeAspect="1" noMove="1" noResize="1" noEditPoints="1" noAdjustHandles="1" noChangeArrowheads="1" noChangeShapeType="1" noTextEdit="1"/>
              </p:cNvSpPr>
              <p:nvPr/>
            </p:nvSpPr>
            <p:spPr>
              <a:xfrm>
                <a:off x="3878022" y="4677611"/>
                <a:ext cx="374862" cy="153888"/>
              </a:xfrm>
              <a:prstGeom prst="rect">
                <a:avLst/>
              </a:prstGeom>
              <a:blipFill>
                <a:blip r:embed="rId11"/>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9DFC9D46-D8B7-369C-FAED-FEB46BFBBF56}"/>
                  </a:ext>
                </a:extLst>
              </p:cNvPr>
              <p:cNvSpPr txBox="1"/>
              <p:nvPr/>
            </p:nvSpPr>
            <p:spPr>
              <a:xfrm>
                <a:off x="5237100" y="4677611"/>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9</m:t>
                          </m:r>
                        </m:sub>
                      </m:sSub>
                    </m:oMath>
                  </m:oMathPara>
                </a14:m>
                <a:endParaRPr lang="zh-CN" altLang="en-US" sz="1000" dirty="0"/>
              </a:p>
            </p:txBody>
          </p:sp>
        </mc:Choice>
        <mc:Fallback xmlns="">
          <p:sp>
            <p:nvSpPr>
              <p:cNvPr id="45" name="文本框 44">
                <a:extLst>
                  <a:ext uri="{FF2B5EF4-FFF2-40B4-BE49-F238E27FC236}">
                    <a16:creationId xmlns:a16="http://schemas.microsoft.com/office/drawing/2014/main" id="{9DFC9D46-D8B7-369C-FAED-FEB46BFBBF56}"/>
                  </a:ext>
                </a:extLst>
              </p:cNvPr>
              <p:cNvSpPr txBox="1">
                <a:spLocks noRot="1" noChangeAspect="1" noMove="1" noResize="1" noEditPoints="1" noAdjustHandles="1" noChangeArrowheads="1" noChangeShapeType="1" noTextEdit="1"/>
              </p:cNvSpPr>
              <p:nvPr/>
            </p:nvSpPr>
            <p:spPr>
              <a:xfrm>
                <a:off x="5237100" y="4677611"/>
                <a:ext cx="374862" cy="153888"/>
              </a:xfrm>
              <a:prstGeom prst="rect">
                <a:avLst/>
              </a:prstGeom>
              <a:blipFill>
                <a:blip r:embed="rId12"/>
                <a:stretch>
                  <a:fillRect b="-30769"/>
                </a:stretch>
              </a:blipFill>
            </p:spPr>
            <p:txBody>
              <a:bodyPr/>
              <a:lstStyle/>
              <a:p>
                <a:r>
                  <a:rPr lang="zh-CN" altLang="en-US">
                    <a:noFill/>
                  </a:rPr>
                  <a:t> </a:t>
                </a:r>
              </a:p>
            </p:txBody>
          </p:sp>
        </mc:Fallback>
      </mc:AlternateContent>
      <p:sp>
        <p:nvSpPr>
          <p:cNvPr id="46" name="文本框 45">
            <a:extLst>
              <a:ext uri="{FF2B5EF4-FFF2-40B4-BE49-F238E27FC236}">
                <a16:creationId xmlns:a16="http://schemas.microsoft.com/office/drawing/2014/main" id="{CE334AB2-6E5A-5CF0-FE2E-A5ED67F7719A}"/>
              </a:ext>
            </a:extLst>
          </p:cNvPr>
          <p:cNvSpPr txBox="1"/>
          <p:nvPr/>
        </p:nvSpPr>
        <p:spPr>
          <a:xfrm>
            <a:off x="4182338" y="5502809"/>
            <a:ext cx="116089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Age representation</a:t>
            </a:r>
            <a:endParaRPr lang="zh-CN" altLang="en-US" sz="1000"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A354EA05-7ABF-68A9-E946-BFA0996B6FEF}"/>
              </a:ext>
            </a:extLst>
          </p:cNvPr>
          <p:cNvSpPr txBox="1"/>
          <p:nvPr/>
        </p:nvSpPr>
        <p:spPr>
          <a:xfrm>
            <a:off x="1889380" y="5502809"/>
            <a:ext cx="1326004"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Gender representation</a:t>
            </a:r>
            <a:endParaRPr lang="zh-CN" altLang="en-US" sz="1000"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55540AF9-9E4C-962A-5DD7-2132631B11D0}"/>
              </a:ext>
            </a:extLst>
          </p:cNvPr>
          <p:cNvSpPr txBox="1"/>
          <p:nvPr/>
        </p:nvSpPr>
        <p:spPr>
          <a:xfrm>
            <a:off x="1798008" y="5107874"/>
            <a:ext cx="44916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Male</a:t>
            </a:r>
            <a:endParaRPr lang="zh-CN" altLang="en-US" sz="1000"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32381009-672B-A733-59F2-C22AB510B61B}"/>
              </a:ext>
            </a:extLst>
          </p:cNvPr>
          <p:cNvSpPr txBox="1"/>
          <p:nvPr/>
        </p:nvSpPr>
        <p:spPr>
          <a:xfrm>
            <a:off x="2767987" y="5107874"/>
            <a:ext cx="56297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Female</a:t>
            </a:r>
            <a:endParaRPr lang="zh-CN" altLang="en-US" sz="1000" dirty="0">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78AC2F29-5C2B-7927-30FC-44593B7B8D4E}"/>
              </a:ext>
            </a:extLst>
          </p:cNvPr>
          <p:cNvSpPr txBox="1"/>
          <p:nvPr/>
        </p:nvSpPr>
        <p:spPr>
          <a:xfrm>
            <a:off x="3836350" y="5107874"/>
            <a:ext cx="35618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0-2</a:t>
            </a:r>
            <a:endParaRPr lang="zh-CN" altLang="en-US" sz="1000" dirty="0">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FB521986-3246-669D-0381-699BB4208E18}"/>
              </a:ext>
            </a:extLst>
          </p:cNvPr>
          <p:cNvSpPr txBox="1"/>
          <p:nvPr/>
        </p:nvSpPr>
        <p:spPr>
          <a:xfrm>
            <a:off x="5339170" y="5107874"/>
            <a:ext cx="38504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70+</a:t>
            </a:r>
            <a:endParaRPr lang="zh-CN" altLang="en-US" sz="1000" dirty="0">
              <a:latin typeface="Times New Roman" panose="02020603050405020304" pitchFamily="18" charset="0"/>
              <a:cs typeface="Times New Roman" panose="02020603050405020304" pitchFamily="18" charset="0"/>
            </a:endParaRPr>
          </a:p>
        </p:txBody>
      </p:sp>
      <p:grpSp>
        <p:nvGrpSpPr>
          <p:cNvPr id="52" name="组合 51">
            <a:extLst>
              <a:ext uri="{FF2B5EF4-FFF2-40B4-BE49-F238E27FC236}">
                <a16:creationId xmlns:a16="http://schemas.microsoft.com/office/drawing/2014/main" id="{A8EEA1B0-62D8-6E02-6F53-1FA3D8733D30}"/>
              </a:ext>
            </a:extLst>
          </p:cNvPr>
          <p:cNvGrpSpPr/>
          <p:nvPr/>
        </p:nvGrpSpPr>
        <p:grpSpPr>
          <a:xfrm>
            <a:off x="4730917" y="4548044"/>
            <a:ext cx="180000" cy="180000"/>
            <a:chOff x="3464241" y="3787507"/>
            <a:chExt cx="540000" cy="540000"/>
          </a:xfrm>
        </p:grpSpPr>
        <p:sp>
          <p:nvSpPr>
            <p:cNvPr id="53" name="椭圆 52">
              <a:extLst>
                <a:ext uri="{FF2B5EF4-FFF2-40B4-BE49-F238E27FC236}">
                  <a16:creationId xmlns:a16="http://schemas.microsoft.com/office/drawing/2014/main" id="{B06DABC7-8597-530F-61DB-F46AADC4C949}"/>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F9B95526-5C17-FA84-D830-0FB9D9E6144F}"/>
                </a:ext>
              </a:extLst>
            </p:cNvPr>
            <p:cNvCxnSpPr>
              <a:cxnSpLocks/>
              <a:stCxn id="53" idx="2"/>
              <a:endCxn id="53"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55" name="直接连接符 54">
              <a:extLst>
                <a:ext uri="{FF2B5EF4-FFF2-40B4-BE49-F238E27FC236}">
                  <a16:creationId xmlns:a16="http://schemas.microsoft.com/office/drawing/2014/main" id="{BD08679B-BFA8-7CF3-F658-92608B7834E6}"/>
                </a:ext>
              </a:extLst>
            </p:cNvPr>
            <p:cNvCxnSpPr>
              <a:cxnSpLocks/>
              <a:stCxn id="53" idx="0"/>
              <a:endCxn id="53"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grpSp>
        <p:nvGrpSpPr>
          <p:cNvPr id="56" name="组合 55">
            <a:extLst>
              <a:ext uri="{FF2B5EF4-FFF2-40B4-BE49-F238E27FC236}">
                <a16:creationId xmlns:a16="http://schemas.microsoft.com/office/drawing/2014/main" id="{402C55B4-061B-B3D2-1C1E-B92210098944}"/>
              </a:ext>
            </a:extLst>
          </p:cNvPr>
          <p:cNvGrpSpPr/>
          <p:nvPr/>
        </p:nvGrpSpPr>
        <p:grpSpPr>
          <a:xfrm>
            <a:off x="2399799" y="4548044"/>
            <a:ext cx="180000" cy="180000"/>
            <a:chOff x="3464241" y="3787507"/>
            <a:chExt cx="540000" cy="540000"/>
          </a:xfrm>
        </p:grpSpPr>
        <p:sp>
          <p:nvSpPr>
            <p:cNvPr id="57" name="椭圆 56">
              <a:extLst>
                <a:ext uri="{FF2B5EF4-FFF2-40B4-BE49-F238E27FC236}">
                  <a16:creationId xmlns:a16="http://schemas.microsoft.com/office/drawing/2014/main" id="{C7E2805B-FE63-724E-60C5-B6782844AB2C}"/>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B3A7B465-4397-ACEB-D7AE-F0F3B28750D0}"/>
                </a:ext>
              </a:extLst>
            </p:cNvPr>
            <p:cNvCxnSpPr>
              <a:cxnSpLocks/>
              <a:stCxn id="57" idx="2"/>
              <a:endCxn id="57"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a:extLst>
                <a:ext uri="{FF2B5EF4-FFF2-40B4-BE49-F238E27FC236}">
                  <a16:creationId xmlns:a16="http://schemas.microsoft.com/office/drawing/2014/main" id="{EFF219A1-2063-9B73-9728-8A0E6DCDE626}"/>
                </a:ext>
              </a:extLst>
            </p:cNvPr>
            <p:cNvCxnSpPr>
              <a:cxnSpLocks/>
              <a:stCxn id="57" idx="0"/>
              <a:endCxn id="57"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sp>
        <p:nvSpPr>
          <p:cNvPr id="60" name="文本框 59">
            <a:extLst>
              <a:ext uri="{FF2B5EF4-FFF2-40B4-BE49-F238E27FC236}">
                <a16:creationId xmlns:a16="http://schemas.microsoft.com/office/drawing/2014/main" id="{B4CD51F9-AAE8-D305-DF89-E5E155B73EF0}"/>
              </a:ext>
            </a:extLst>
          </p:cNvPr>
          <p:cNvSpPr txBox="1"/>
          <p:nvPr/>
        </p:nvSpPr>
        <p:spPr>
          <a:xfrm>
            <a:off x="4589651" y="5107874"/>
            <a:ext cx="48442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20-30</a:t>
            </a:r>
            <a:endParaRPr lang="zh-CN" altLang="en-US" sz="1000" dirty="0">
              <a:latin typeface="Times New Roman" panose="02020603050405020304" pitchFamily="18" charset="0"/>
              <a:cs typeface="Times New Roman" panose="02020603050405020304" pitchFamily="18" charset="0"/>
            </a:endParaRPr>
          </a:p>
        </p:txBody>
      </p:sp>
      <p:pic>
        <p:nvPicPr>
          <p:cNvPr id="61" name="图片 60">
            <a:extLst>
              <a:ext uri="{FF2B5EF4-FFF2-40B4-BE49-F238E27FC236}">
                <a16:creationId xmlns:a16="http://schemas.microsoft.com/office/drawing/2014/main" id="{82715FA6-13BF-BEEF-BD78-F9AD445302DE}"/>
              </a:ext>
            </a:extLst>
          </p:cNvPr>
          <p:cNvPicPr>
            <a:picLocks noChangeAspect="1"/>
          </p:cNvPicPr>
          <p:nvPr/>
        </p:nvPicPr>
        <p:blipFill>
          <a:blip r:embed="rId4"/>
          <a:stretch>
            <a:fillRect/>
          </a:stretch>
        </p:blipFill>
        <p:spPr>
          <a:xfrm>
            <a:off x="9225771" y="2855524"/>
            <a:ext cx="720000" cy="707681"/>
          </a:xfrm>
          <a:prstGeom prst="rect">
            <a:avLst/>
          </a:prstGeom>
          <a:ln>
            <a:solidFill>
              <a:schemeClr val="tx1"/>
            </a:solidFill>
          </a:ln>
        </p:spPr>
      </p:pic>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787E118-1213-376A-EB5F-48A2713E7024}"/>
                  </a:ext>
                </a:extLst>
              </p:cNvPr>
              <p:cNvSpPr txBox="1"/>
              <p:nvPr/>
            </p:nvSpPr>
            <p:spPr>
              <a:xfrm>
                <a:off x="9564028" y="3676773"/>
                <a:ext cx="1320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1400" b="0" i="1" dirty="0" smtClean="0">
                              <a:latin typeface="Cambria Math" panose="02040503050406030204" pitchFamily="18" charset="0"/>
                            </a:rPr>
                          </m:ctrlPr>
                        </m:accPr>
                        <m:e>
                          <m:r>
                            <a:rPr lang="en-US" altLang="zh-CN" sz="1400" b="0" i="1" dirty="0" smtClean="0">
                              <a:latin typeface="Cambria Math" panose="02040503050406030204" pitchFamily="18" charset="0"/>
                            </a:rPr>
                            <m:t>𝑥</m:t>
                          </m:r>
                        </m:e>
                      </m:acc>
                    </m:oMath>
                  </m:oMathPara>
                </a14:m>
                <a:endParaRPr lang="zh-CN" altLang="en-US" sz="1400" dirty="0"/>
              </a:p>
            </p:txBody>
          </p:sp>
        </mc:Choice>
        <mc:Fallback xmlns="">
          <p:sp>
            <p:nvSpPr>
              <p:cNvPr id="62" name="文本框 61">
                <a:extLst>
                  <a:ext uri="{FF2B5EF4-FFF2-40B4-BE49-F238E27FC236}">
                    <a16:creationId xmlns:a16="http://schemas.microsoft.com/office/drawing/2014/main" id="{2787E118-1213-376A-EB5F-48A2713E7024}"/>
                  </a:ext>
                </a:extLst>
              </p:cNvPr>
              <p:cNvSpPr txBox="1">
                <a:spLocks noRot="1" noChangeAspect="1" noMove="1" noResize="1" noEditPoints="1" noAdjustHandles="1" noChangeArrowheads="1" noChangeShapeType="1" noTextEdit="1"/>
              </p:cNvSpPr>
              <p:nvPr/>
            </p:nvSpPr>
            <p:spPr>
              <a:xfrm>
                <a:off x="9564028" y="3676773"/>
                <a:ext cx="132070" cy="215444"/>
              </a:xfrm>
              <a:prstGeom prst="rect">
                <a:avLst/>
              </a:prstGeom>
              <a:blipFill>
                <a:blip r:embed="rId13"/>
                <a:stretch>
                  <a:fillRect l="-22727" t="-11429" r="-72727" b="-2857"/>
                </a:stretch>
              </a:blipFill>
            </p:spPr>
            <p:txBody>
              <a:bodyPr/>
              <a:lstStyle/>
              <a:p>
                <a:r>
                  <a:rPr lang="zh-CN" altLang="en-US">
                    <a:noFill/>
                  </a:rPr>
                  <a:t> </a:t>
                </a:r>
              </a:p>
            </p:txBody>
          </p:sp>
        </mc:Fallback>
      </mc:AlternateContent>
      <p:cxnSp>
        <p:nvCxnSpPr>
          <p:cNvPr id="63" name="直接箭头连接符 62">
            <a:extLst>
              <a:ext uri="{FF2B5EF4-FFF2-40B4-BE49-F238E27FC236}">
                <a16:creationId xmlns:a16="http://schemas.microsoft.com/office/drawing/2014/main" id="{F379F468-50B3-2F7A-9B14-B5E5D425D126}"/>
              </a:ext>
            </a:extLst>
          </p:cNvPr>
          <p:cNvCxnSpPr>
            <a:cxnSpLocks/>
            <a:stCxn id="13" idx="3"/>
            <a:endCxn id="61" idx="1"/>
          </p:cNvCxnSpPr>
          <p:nvPr/>
        </p:nvCxnSpPr>
        <p:spPr>
          <a:xfrm flipV="1">
            <a:off x="8458000" y="3209365"/>
            <a:ext cx="767771" cy="522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4" name="连接符: 肘形 63">
            <a:extLst>
              <a:ext uri="{FF2B5EF4-FFF2-40B4-BE49-F238E27FC236}">
                <a16:creationId xmlns:a16="http://schemas.microsoft.com/office/drawing/2014/main" id="{83E9C464-C5A5-F968-6A5D-70BFB0C79776}"/>
              </a:ext>
            </a:extLst>
          </p:cNvPr>
          <p:cNvCxnSpPr>
            <a:cxnSpLocks/>
            <a:stCxn id="36" idx="0"/>
            <a:endCxn id="57" idx="2"/>
          </p:cNvCxnSpPr>
          <p:nvPr/>
        </p:nvCxnSpPr>
        <p:spPr>
          <a:xfrm rot="5400000" flipH="1" flipV="1">
            <a:off x="2186285" y="4724862"/>
            <a:ext cx="300332" cy="126696"/>
          </a:xfrm>
          <a:prstGeom prst="bentConnector2">
            <a:avLst/>
          </a:prstGeom>
        </p:spPr>
        <p:style>
          <a:lnRef idx="1">
            <a:schemeClr val="dk1"/>
          </a:lnRef>
          <a:fillRef idx="0">
            <a:schemeClr val="dk1"/>
          </a:fillRef>
          <a:effectRef idx="0">
            <a:schemeClr val="dk1"/>
          </a:effectRef>
          <a:fontRef idx="minor">
            <a:schemeClr val="tx1"/>
          </a:fontRef>
        </p:style>
      </p:cxnSp>
      <p:cxnSp>
        <p:nvCxnSpPr>
          <p:cNvPr id="65" name="连接符: 肘形 64">
            <a:extLst>
              <a:ext uri="{FF2B5EF4-FFF2-40B4-BE49-F238E27FC236}">
                <a16:creationId xmlns:a16="http://schemas.microsoft.com/office/drawing/2014/main" id="{6FF5C71F-D358-70DE-4D5B-5E4E0A15A749}"/>
              </a:ext>
            </a:extLst>
          </p:cNvPr>
          <p:cNvCxnSpPr>
            <a:cxnSpLocks/>
            <a:stCxn id="37" idx="0"/>
            <a:endCxn id="57" idx="6"/>
          </p:cNvCxnSpPr>
          <p:nvPr/>
        </p:nvCxnSpPr>
        <p:spPr>
          <a:xfrm rot="16200000" flipV="1">
            <a:off x="2479520" y="4738323"/>
            <a:ext cx="300332" cy="99773"/>
          </a:xfrm>
          <a:prstGeom prst="bentConnector2">
            <a:avLst/>
          </a:prstGeom>
        </p:spPr>
        <p:style>
          <a:lnRef idx="1">
            <a:schemeClr val="dk1"/>
          </a:lnRef>
          <a:fillRef idx="0">
            <a:schemeClr val="dk1"/>
          </a:fillRef>
          <a:effectRef idx="0">
            <a:schemeClr val="dk1"/>
          </a:effectRef>
          <a:fontRef idx="minor">
            <a:schemeClr val="tx1"/>
          </a:fontRef>
        </p:style>
      </p:cxnSp>
      <p:cxnSp>
        <p:nvCxnSpPr>
          <p:cNvPr id="66" name="连接符: 肘形 65">
            <a:extLst>
              <a:ext uri="{FF2B5EF4-FFF2-40B4-BE49-F238E27FC236}">
                <a16:creationId xmlns:a16="http://schemas.microsoft.com/office/drawing/2014/main" id="{8C212CE8-F3EE-02C9-8E01-97B15B634DF6}"/>
              </a:ext>
            </a:extLst>
          </p:cNvPr>
          <p:cNvCxnSpPr>
            <a:cxnSpLocks/>
            <a:stCxn id="40" idx="0"/>
            <a:endCxn id="53" idx="2"/>
          </p:cNvCxnSpPr>
          <p:nvPr/>
        </p:nvCxnSpPr>
        <p:spPr>
          <a:xfrm rot="5400000" flipH="1" flipV="1">
            <a:off x="4340774" y="4548234"/>
            <a:ext cx="300332" cy="479953"/>
          </a:xfrm>
          <a:prstGeom prst="bentConnector2">
            <a:avLst/>
          </a:prstGeom>
        </p:spPr>
        <p:style>
          <a:lnRef idx="1">
            <a:schemeClr val="dk1"/>
          </a:lnRef>
          <a:fillRef idx="0">
            <a:schemeClr val="dk1"/>
          </a:fillRef>
          <a:effectRef idx="0">
            <a:schemeClr val="dk1"/>
          </a:effectRef>
          <a:fontRef idx="minor">
            <a:schemeClr val="tx1"/>
          </a:fontRef>
        </p:style>
      </p:cxnSp>
      <p:cxnSp>
        <p:nvCxnSpPr>
          <p:cNvPr id="67" name="连接符: 肘形 66">
            <a:extLst>
              <a:ext uri="{FF2B5EF4-FFF2-40B4-BE49-F238E27FC236}">
                <a16:creationId xmlns:a16="http://schemas.microsoft.com/office/drawing/2014/main" id="{1E03B328-A9CD-9873-F130-A1366BED4DBE}"/>
              </a:ext>
            </a:extLst>
          </p:cNvPr>
          <p:cNvCxnSpPr>
            <a:cxnSpLocks/>
            <a:stCxn id="42" idx="0"/>
            <a:endCxn id="53" idx="6"/>
          </p:cNvCxnSpPr>
          <p:nvPr/>
        </p:nvCxnSpPr>
        <p:spPr>
          <a:xfrm rot="16200000" flipV="1">
            <a:off x="4951701" y="4597260"/>
            <a:ext cx="300332" cy="381899"/>
          </a:xfrm>
          <a:prstGeom prst="bentConnector2">
            <a:avLst/>
          </a:prstGeom>
        </p:spPr>
        <p:style>
          <a:lnRef idx="1">
            <a:schemeClr val="dk1"/>
          </a:lnRef>
          <a:fillRef idx="0">
            <a:schemeClr val="dk1"/>
          </a:fillRef>
          <a:effectRef idx="0">
            <a:schemeClr val="dk1"/>
          </a:effectRef>
          <a:fontRef idx="minor">
            <a:schemeClr val="tx1"/>
          </a:fontRef>
        </p:style>
      </p:cxnSp>
      <p:grpSp>
        <p:nvGrpSpPr>
          <p:cNvPr id="68" name="组合 67">
            <a:extLst>
              <a:ext uri="{FF2B5EF4-FFF2-40B4-BE49-F238E27FC236}">
                <a16:creationId xmlns:a16="http://schemas.microsoft.com/office/drawing/2014/main" id="{15AE6BA5-FC59-8A39-5250-1FFE267C4CF0}"/>
              </a:ext>
            </a:extLst>
          </p:cNvPr>
          <p:cNvGrpSpPr/>
          <p:nvPr/>
        </p:nvGrpSpPr>
        <p:grpSpPr>
          <a:xfrm>
            <a:off x="4400231" y="4002654"/>
            <a:ext cx="180000" cy="180000"/>
            <a:chOff x="3464241" y="3787507"/>
            <a:chExt cx="540000" cy="540000"/>
          </a:xfrm>
        </p:grpSpPr>
        <p:sp>
          <p:nvSpPr>
            <p:cNvPr id="69" name="椭圆 68">
              <a:extLst>
                <a:ext uri="{FF2B5EF4-FFF2-40B4-BE49-F238E27FC236}">
                  <a16:creationId xmlns:a16="http://schemas.microsoft.com/office/drawing/2014/main" id="{6E8FDDC9-8BB5-1543-D4AF-7BED8E7FA39E}"/>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5C14882F-6F21-BB97-FDBC-3CDB84D2B043}"/>
                </a:ext>
              </a:extLst>
            </p:cNvPr>
            <p:cNvCxnSpPr>
              <a:cxnSpLocks/>
              <a:stCxn id="69" idx="2"/>
              <a:endCxn id="69"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71" name="直接连接符 70">
              <a:extLst>
                <a:ext uri="{FF2B5EF4-FFF2-40B4-BE49-F238E27FC236}">
                  <a16:creationId xmlns:a16="http://schemas.microsoft.com/office/drawing/2014/main" id="{174CF1B9-9CFA-BCC6-3789-7C1E7CF17FDF}"/>
                </a:ext>
              </a:extLst>
            </p:cNvPr>
            <p:cNvCxnSpPr>
              <a:cxnSpLocks/>
              <a:stCxn id="69" idx="0"/>
              <a:endCxn id="69"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cxnSp>
        <p:nvCxnSpPr>
          <p:cNvPr id="72" name="连接符: 肘形 71">
            <a:extLst>
              <a:ext uri="{FF2B5EF4-FFF2-40B4-BE49-F238E27FC236}">
                <a16:creationId xmlns:a16="http://schemas.microsoft.com/office/drawing/2014/main" id="{50BFEE31-5214-DD47-BA42-07A4020EE849}"/>
              </a:ext>
            </a:extLst>
          </p:cNvPr>
          <p:cNvCxnSpPr>
            <a:cxnSpLocks/>
            <a:stCxn id="53" idx="0"/>
            <a:endCxn id="69" idx="4"/>
          </p:cNvCxnSpPr>
          <p:nvPr/>
        </p:nvCxnSpPr>
        <p:spPr>
          <a:xfrm rot="16200000" flipV="1">
            <a:off x="4472879" y="4200006"/>
            <a:ext cx="365390" cy="33068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B20464D2-26AF-626F-050D-9CC9898EB5BD}"/>
              </a:ext>
            </a:extLst>
          </p:cNvPr>
          <p:cNvCxnSpPr>
            <a:cxnSpLocks/>
            <a:endCxn id="15" idx="1"/>
          </p:cNvCxnSpPr>
          <p:nvPr/>
        </p:nvCxnSpPr>
        <p:spPr>
          <a:xfrm flipV="1">
            <a:off x="5653644" y="3559422"/>
            <a:ext cx="0" cy="527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C2603FFD-CEC4-726B-F63E-E980558F4EDA}"/>
              </a:ext>
            </a:extLst>
          </p:cNvPr>
          <p:cNvCxnSpPr>
            <a:cxnSpLocks/>
            <a:stCxn id="69" idx="6"/>
          </p:cNvCxnSpPr>
          <p:nvPr/>
        </p:nvCxnSpPr>
        <p:spPr>
          <a:xfrm flipV="1">
            <a:off x="4580231" y="4089955"/>
            <a:ext cx="2117100" cy="2699"/>
          </a:xfrm>
          <a:prstGeom prst="line">
            <a:avLst/>
          </a:prstGeom>
        </p:spPr>
        <p:style>
          <a:lnRef idx="1">
            <a:schemeClr val="dk1"/>
          </a:lnRef>
          <a:fillRef idx="0">
            <a:schemeClr val="dk1"/>
          </a:fillRef>
          <a:effectRef idx="0">
            <a:schemeClr val="dk1"/>
          </a:effectRef>
          <a:fontRef idx="minor">
            <a:schemeClr val="tx1"/>
          </a:fontRef>
        </p:style>
      </p:cxnSp>
      <p:cxnSp>
        <p:nvCxnSpPr>
          <p:cNvPr id="75" name="直接箭头连接符 74">
            <a:extLst>
              <a:ext uri="{FF2B5EF4-FFF2-40B4-BE49-F238E27FC236}">
                <a16:creationId xmlns:a16="http://schemas.microsoft.com/office/drawing/2014/main" id="{82E44EE0-1A3D-A352-8F01-609018C16C45}"/>
              </a:ext>
            </a:extLst>
          </p:cNvPr>
          <p:cNvCxnSpPr>
            <a:cxnSpLocks/>
            <a:endCxn id="14" idx="1"/>
          </p:cNvCxnSpPr>
          <p:nvPr/>
        </p:nvCxnSpPr>
        <p:spPr>
          <a:xfrm flipV="1">
            <a:off x="5085303" y="3472567"/>
            <a:ext cx="0" cy="613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接箭头连接符 75">
            <a:extLst>
              <a:ext uri="{FF2B5EF4-FFF2-40B4-BE49-F238E27FC236}">
                <a16:creationId xmlns:a16="http://schemas.microsoft.com/office/drawing/2014/main" id="{EA556277-7DFD-D569-2A4F-231FB6D83210}"/>
              </a:ext>
            </a:extLst>
          </p:cNvPr>
          <p:cNvCxnSpPr>
            <a:cxnSpLocks/>
            <a:endCxn id="16" idx="1"/>
          </p:cNvCxnSpPr>
          <p:nvPr/>
        </p:nvCxnSpPr>
        <p:spPr>
          <a:xfrm flipV="1">
            <a:off x="6697331" y="3686548"/>
            <a:ext cx="0" cy="399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文本框 76">
            <a:extLst>
              <a:ext uri="{FF2B5EF4-FFF2-40B4-BE49-F238E27FC236}">
                <a16:creationId xmlns:a16="http://schemas.microsoft.com/office/drawing/2014/main" id="{17A27635-E6BC-3604-DA9F-187E84735BDF}"/>
              </a:ext>
            </a:extLst>
          </p:cNvPr>
          <p:cNvSpPr txBox="1"/>
          <p:nvPr/>
        </p:nvSpPr>
        <p:spPr>
          <a:xfrm>
            <a:off x="4281263" y="509248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sp>
        <p:nvSpPr>
          <p:cNvPr id="78" name="文本框 77">
            <a:extLst>
              <a:ext uri="{FF2B5EF4-FFF2-40B4-BE49-F238E27FC236}">
                <a16:creationId xmlns:a16="http://schemas.microsoft.com/office/drawing/2014/main" id="{50C61AB1-B6D3-6AF2-A9A0-7C7B6A51991A}"/>
              </a:ext>
            </a:extLst>
          </p:cNvPr>
          <p:cNvSpPr txBox="1"/>
          <p:nvPr/>
        </p:nvSpPr>
        <p:spPr>
          <a:xfrm>
            <a:off x="4948999" y="5092485"/>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79" name="直接连接符 78">
            <a:extLst>
              <a:ext uri="{FF2B5EF4-FFF2-40B4-BE49-F238E27FC236}">
                <a16:creationId xmlns:a16="http://schemas.microsoft.com/office/drawing/2014/main" id="{04A5761C-6FEB-EB43-FB08-61A080F64196}"/>
              </a:ext>
            </a:extLst>
          </p:cNvPr>
          <p:cNvCxnSpPr>
            <a:cxnSpLocks/>
            <a:stCxn id="41" idx="0"/>
          </p:cNvCxnSpPr>
          <p:nvPr/>
        </p:nvCxnSpPr>
        <p:spPr>
          <a:xfrm flipV="1">
            <a:off x="4648260" y="4635983"/>
            <a:ext cx="0" cy="302393"/>
          </a:xfrm>
          <a:prstGeom prst="line">
            <a:avLst/>
          </a:prstGeom>
        </p:spPr>
        <p:style>
          <a:lnRef idx="1">
            <a:schemeClr val="dk1"/>
          </a:lnRef>
          <a:fillRef idx="0">
            <a:schemeClr val="dk1"/>
          </a:fillRef>
          <a:effectRef idx="0">
            <a:schemeClr val="dk1"/>
          </a:effectRef>
          <a:fontRef idx="minor">
            <a:schemeClr val="tx1"/>
          </a:fontRef>
        </p:style>
      </p:cxnSp>
      <p:sp>
        <p:nvSpPr>
          <p:cNvPr id="80" name="矩形 79">
            <a:extLst>
              <a:ext uri="{FF2B5EF4-FFF2-40B4-BE49-F238E27FC236}">
                <a16:creationId xmlns:a16="http://schemas.microsoft.com/office/drawing/2014/main" id="{3EB53162-5B57-8D17-C000-B0BFD848F01B}"/>
              </a:ext>
            </a:extLst>
          </p:cNvPr>
          <p:cNvSpPr/>
          <p:nvPr/>
        </p:nvSpPr>
        <p:spPr>
          <a:xfrm>
            <a:off x="3440224" y="3576249"/>
            <a:ext cx="386197" cy="122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cxnSp>
        <p:nvCxnSpPr>
          <p:cNvPr id="81" name="直接箭头连接符 80">
            <a:extLst>
              <a:ext uri="{FF2B5EF4-FFF2-40B4-BE49-F238E27FC236}">
                <a16:creationId xmlns:a16="http://schemas.microsoft.com/office/drawing/2014/main" id="{B9C891BD-AE3E-E0A1-254C-F890F6D2FC3A}"/>
              </a:ext>
            </a:extLst>
          </p:cNvPr>
          <p:cNvCxnSpPr>
            <a:cxnSpLocks/>
            <a:stCxn id="83" idx="2"/>
            <a:endCxn id="80" idx="0"/>
          </p:cNvCxnSpPr>
          <p:nvPr/>
        </p:nvCxnSpPr>
        <p:spPr>
          <a:xfrm flipH="1">
            <a:off x="3633323" y="3372315"/>
            <a:ext cx="4245" cy="20393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2" name="连接符: 肘形 81">
            <a:extLst>
              <a:ext uri="{FF2B5EF4-FFF2-40B4-BE49-F238E27FC236}">
                <a16:creationId xmlns:a16="http://schemas.microsoft.com/office/drawing/2014/main" id="{5A6F95F5-B181-F7C3-3884-6100E6387F80}"/>
              </a:ext>
            </a:extLst>
          </p:cNvPr>
          <p:cNvCxnSpPr>
            <a:cxnSpLocks/>
            <a:stCxn id="80" idx="2"/>
            <a:endCxn id="69" idx="2"/>
          </p:cNvCxnSpPr>
          <p:nvPr/>
        </p:nvCxnSpPr>
        <p:spPr>
          <a:xfrm rot="16200000" flipH="1">
            <a:off x="3819819" y="3512241"/>
            <a:ext cx="393917" cy="766908"/>
          </a:xfrm>
          <a:prstGeom prst="bentConnector2">
            <a:avLst/>
          </a:prstGeom>
          <a:ln>
            <a:tailEnd type="none"/>
          </a:ln>
        </p:spPr>
        <p:style>
          <a:lnRef idx="1">
            <a:schemeClr val="dk1"/>
          </a:lnRef>
          <a:fillRef idx="0">
            <a:schemeClr val="dk1"/>
          </a:fillRef>
          <a:effectRef idx="0">
            <a:schemeClr val="dk1"/>
          </a:effectRef>
          <a:fontRef idx="minor">
            <a:schemeClr val="tx1"/>
          </a:fontRef>
        </p:style>
      </p:cxnSp>
      <p:sp>
        <p:nvSpPr>
          <p:cNvPr id="83" name="矩形 82">
            <a:extLst>
              <a:ext uri="{FF2B5EF4-FFF2-40B4-BE49-F238E27FC236}">
                <a16:creationId xmlns:a16="http://schemas.microsoft.com/office/drawing/2014/main" id="{32FC531E-4C94-B716-2656-4709C88B7D25}"/>
              </a:ext>
            </a:extLst>
          </p:cNvPr>
          <p:cNvSpPr/>
          <p:nvPr/>
        </p:nvSpPr>
        <p:spPr>
          <a:xfrm>
            <a:off x="3595628" y="3002134"/>
            <a:ext cx="83880" cy="370181"/>
          </a:xfrm>
          <a:prstGeom prst="rect">
            <a:avLst/>
          </a:prstGeom>
          <a:solidFill>
            <a:schemeClr val="accent6">
              <a:lumMod val="60000"/>
              <a:lumOff val="4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cxnSp>
        <p:nvCxnSpPr>
          <p:cNvPr id="84" name="连接符: 肘形 83">
            <a:extLst>
              <a:ext uri="{FF2B5EF4-FFF2-40B4-BE49-F238E27FC236}">
                <a16:creationId xmlns:a16="http://schemas.microsoft.com/office/drawing/2014/main" id="{A2EA3980-3B69-C144-3010-CFFA5DC84922}"/>
              </a:ext>
            </a:extLst>
          </p:cNvPr>
          <p:cNvCxnSpPr>
            <a:cxnSpLocks/>
            <a:stCxn id="57" idx="0"/>
            <a:endCxn id="69" idx="4"/>
          </p:cNvCxnSpPr>
          <p:nvPr/>
        </p:nvCxnSpPr>
        <p:spPr>
          <a:xfrm rot="5400000" flipH="1" flipV="1">
            <a:off x="3307320" y="3365133"/>
            <a:ext cx="365390" cy="2000432"/>
          </a:xfrm>
          <a:prstGeom prst="bentConnector3">
            <a:avLst/>
          </a:prstGeom>
        </p:spPr>
        <p:style>
          <a:lnRef idx="1">
            <a:schemeClr val="dk1"/>
          </a:lnRef>
          <a:fillRef idx="0">
            <a:schemeClr val="dk1"/>
          </a:fillRef>
          <a:effectRef idx="0">
            <a:schemeClr val="dk1"/>
          </a:effectRef>
          <a:fontRef idx="minor">
            <a:schemeClr val="tx1"/>
          </a:fontRef>
        </p:style>
      </p:cxnSp>
      <p:cxnSp>
        <p:nvCxnSpPr>
          <p:cNvPr id="85" name="连接符: 曲线 84">
            <a:extLst>
              <a:ext uri="{FF2B5EF4-FFF2-40B4-BE49-F238E27FC236}">
                <a16:creationId xmlns:a16="http://schemas.microsoft.com/office/drawing/2014/main" id="{001FBAB3-F9E6-3D65-7FA4-53C05819FF72}"/>
              </a:ext>
            </a:extLst>
          </p:cNvPr>
          <p:cNvCxnSpPr>
            <a:cxnSpLocks/>
            <a:stCxn id="12" idx="0"/>
            <a:endCxn id="61" idx="0"/>
          </p:cNvCxnSpPr>
          <p:nvPr/>
        </p:nvCxnSpPr>
        <p:spPr>
          <a:xfrm rot="16200000" flipH="1">
            <a:off x="5841754" y="-888493"/>
            <a:ext cx="40490" cy="7447544"/>
          </a:xfrm>
          <a:prstGeom prst="curvedConnector3">
            <a:avLst>
              <a:gd name="adj1" fmla="val -2007409"/>
            </a:avLst>
          </a:prstGeom>
        </p:spPr>
        <p:style>
          <a:lnRef idx="1">
            <a:schemeClr val="dk1"/>
          </a:lnRef>
          <a:fillRef idx="0">
            <a:schemeClr val="dk1"/>
          </a:fillRef>
          <a:effectRef idx="0">
            <a:schemeClr val="dk1"/>
          </a:effectRef>
          <a:fontRef idx="minor">
            <a:schemeClr val="tx1"/>
          </a:fontRef>
        </p:style>
      </p:cxnSp>
      <p:sp>
        <p:nvSpPr>
          <p:cNvPr id="86" name="椭圆 85">
            <a:extLst>
              <a:ext uri="{FF2B5EF4-FFF2-40B4-BE49-F238E27FC236}">
                <a16:creationId xmlns:a16="http://schemas.microsoft.com/office/drawing/2014/main" id="{700ED5F5-05B5-2B9C-3A25-DDB59C9BE752}"/>
              </a:ext>
            </a:extLst>
          </p:cNvPr>
          <p:cNvSpPr/>
          <p:nvPr/>
        </p:nvSpPr>
        <p:spPr>
          <a:xfrm>
            <a:off x="5544320" y="1698846"/>
            <a:ext cx="963703" cy="5434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35546108-0E47-D9BE-FE06-8445F45C3F11}"/>
                  </a:ext>
                </a:extLst>
              </p:cNvPr>
              <p:cNvSpPr txBox="1"/>
              <p:nvPr/>
            </p:nvSpPr>
            <p:spPr>
              <a:xfrm>
                <a:off x="5551439" y="1781588"/>
                <a:ext cx="963703" cy="3252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dirty="0" smtClean="0">
                              <a:latin typeface="Cambria Math" panose="02040503050406030204" pitchFamily="18" charset="0"/>
                              <a:cs typeface="Times New Roman" panose="02020603050405020304" pitchFamily="18" charset="0"/>
                            </a:rPr>
                          </m:ctrlPr>
                        </m:sSubPr>
                        <m:e>
                          <m:r>
                            <a:rPr lang="en-US" altLang="zh-CN" sz="1400" b="0" i="1" dirty="0" smtClean="0">
                              <a:latin typeface="Cambria Math" panose="02040503050406030204" pitchFamily="18" charset="0"/>
                              <a:cs typeface="Times New Roman" panose="02020603050405020304" pitchFamily="18" charset="0"/>
                            </a:rPr>
                            <m:t>𝐿</m:t>
                          </m:r>
                        </m:e>
                        <m:sub>
                          <m:r>
                            <a:rPr lang="en-US" altLang="zh-CN" sz="1400" b="0" i="1" dirty="0" smtClean="0">
                              <a:latin typeface="Cambria Math" panose="02040503050406030204" pitchFamily="18" charset="0"/>
                              <a:cs typeface="Times New Roman" panose="02020603050405020304" pitchFamily="18" charset="0"/>
                            </a:rPr>
                            <m:t>𝑑𝑒𝑔</m:t>
                          </m:r>
                        </m:sub>
                      </m:sSub>
                    </m:oMath>
                  </m:oMathPara>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87" name="文本框 86">
                <a:extLst>
                  <a:ext uri="{FF2B5EF4-FFF2-40B4-BE49-F238E27FC236}">
                    <a16:creationId xmlns:a16="http://schemas.microsoft.com/office/drawing/2014/main" id="{35546108-0E47-D9BE-FE06-8445F45C3F11}"/>
                  </a:ext>
                </a:extLst>
              </p:cNvPr>
              <p:cNvSpPr txBox="1">
                <a:spLocks noRot="1" noChangeAspect="1" noMove="1" noResize="1" noEditPoints="1" noAdjustHandles="1" noChangeArrowheads="1" noChangeShapeType="1" noTextEdit="1"/>
              </p:cNvSpPr>
              <p:nvPr/>
            </p:nvSpPr>
            <p:spPr>
              <a:xfrm>
                <a:off x="5551439" y="1781588"/>
                <a:ext cx="963703" cy="325282"/>
              </a:xfrm>
              <a:prstGeom prst="rect">
                <a:avLst/>
              </a:prstGeom>
              <a:blipFill>
                <a:blip r:embed="rId14"/>
                <a:stretch>
                  <a:fillRect b="-1852"/>
                </a:stretch>
              </a:blipFill>
            </p:spPr>
            <p:txBody>
              <a:bodyPr/>
              <a:lstStyle/>
              <a:p>
                <a:r>
                  <a:rPr lang="zh-CN" altLang="en-US">
                    <a:noFill/>
                  </a:rPr>
                  <a:t> </a:t>
                </a:r>
              </a:p>
            </p:txBody>
          </p:sp>
        </mc:Fallback>
      </mc:AlternateContent>
      <p:sp>
        <p:nvSpPr>
          <p:cNvPr id="88" name="文本框 87">
            <a:extLst>
              <a:ext uri="{FF2B5EF4-FFF2-40B4-BE49-F238E27FC236}">
                <a16:creationId xmlns:a16="http://schemas.microsoft.com/office/drawing/2014/main" id="{F4CE435A-7DAA-788C-FC16-9934E5106A51}"/>
              </a:ext>
            </a:extLst>
          </p:cNvPr>
          <p:cNvSpPr txBox="1"/>
          <p:nvPr/>
        </p:nvSpPr>
        <p:spPr>
          <a:xfrm>
            <a:off x="3397001" y="3521074"/>
            <a:ext cx="521297"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Linear</a:t>
            </a:r>
            <a:endParaRPr lang="zh-CN" altLang="en-US" sz="1000" dirty="0">
              <a:latin typeface="Times New Roman" panose="02020603050405020304" pitchFamily="18" charset="0"/>
              <a:cs typeface="Times New Roman" panose="02020603050405020304" pitchFamily="18" charset="0"/>
            </a:endParaRPr>
          </a:p>
        </p:txBody>
      </p:sp>
      <p:cxnSp>
        <p:nvCxnSpPr>
          <p:cNvPr id="89" name="直接连接符 88">
            <a:extLst>
              <a:ext uri="{FF2B5EF4-FFF2-40B4-BE49-F238E27FC236}">
                <a16:creationId xmlns:a16="http://schemas.microsoft.com/office/drawing/2014/main" id="{7699E393-E54D-2225-4018-1F43F30183BE}"/>
              </a:ext>
            </a:extLst>
          </p:cNvPr>
          <p:cNvCxnSpPr>
            <a:cxnSpLocks/>
            <a:stCxn id="19" idx="3"/>
          </p:cNvCxnSpPr>
          <p:nvPr/>
        </p:nvCxnSpPr>
        <p:spPr>
          <a:xfrm flipH="1">
            <a:off x="5996206" y="3719425"/>
            <a:ext cx="1017705" cy="979236"/>
          </a:xfrm>
          <a:prstGeom prst="line">
            <a:avLst/>
          </a:prstGeom>
          <a:ln w="19050">
            <a:solidFill>
              <a:schemeClr val="bg2">
                <a:lumMod val="50000"/>
              </a:schemeClr>
            </a:solidFill>
            <a:prstDash val="dash"/>
          </a:ln>
        </p:spPr>
        <p:style>
          <a:lnRef idx="1">
            <a:schemeClr val="accent3"/>
          </a:lnRef>
          <a:fillRef idx="0">
            <a:schemeClr val="accent3"/>
          </a:fillRef>
          <a:effectRef idx="0">
            <a:schemeClr val="accent3"/>
          </a:effectRef>
          <a:fontRef idx="minor">
            <a:schemeClr val="tx1"/>
          </a:fontRef>
        </p:style>
      </p:cxnSp>
      <p:cxnSp>
        <p:nvCxnSpPr>
          <p:cNvPr id="90" name="直接连接符 89">
            <a:extLst>
              <a:ext uri="{FF2B5EF4-FFF2-40B4-BE49-F238E27FC236}">
                <a16:creationId xmlns:a16="http://schemas.microsoft.com/office/drawing/2014/main" id="{40B5028C-3FC2-D623-F02C-FDFDBDB0D020}"/>
              </a:ext>
            </a:extLst>
          </p:cNvPr>
          <p:cNvCxnSpPr>
            <a:cxnSpLocks/>
            <a:stCxn id="19" idx="3"/>
          </p:cNvCxnSpPr>
          <p:nvPr/>
        </p:nvCxnSpPr>
        <p:spPr>
          <a:xfrm>
            <a:off x="7013911" y="3719425"/>
            <a:ext cx="1444089" cy="991936"/>
          </a:xfrm>
          <a:prstGeom prst="line">
            <a:avLst/>
          </a:prstGeom>
          <a:ln w="19050">
            <a:solidFill>
              <a:schemeClr val="bg2">
                <a:lumMod val="50000"/>
              </a:schemeClr>
            </a:solidFill>
            <a:prstDash val="dash"/>
          </a:ln>
        </p:spPr>
        <p:style>
          <a:lnRef idx="1">
            <a:schemeClr val="accent3"/>
          </a:lnRef>
          <a:fillRef idx="0">
            <a:schemeClr val="accent3"/>
          </a:fillRef>
          <a:effectRef idx="0">
            <a:schemeClr val="accent3"/>
          </a:effectRef>
          <a:fontRef idx="minor">
            <a:schemeClr val="tx1"/>
          </a:fontRef>
        </p:style>
      </p:cxnSp>
      <p:sp>
        <p:nvSpPr>
          <p:cNvPr id="91" name="椭圆 90">
            <a:extLst>
              <a:ext uri="{FF2B5EF4-FFF2-40B4-BE49-F238E27FC236}">
                <a16:creationId xmlns:a16="http://schemas.microsoft.com/office/drawing/2014/main" id="{26427901-CC0C-0018-48E9-3F44260C60D8}"/>
              </a:ext>
            </a:extLst>
          </p:cNvPr>
          <p:cNvSpPr/>
          <p:nvPr/>
        </p:nvSpPr>
        <p:spPr>
          <a:xfrm>
            <a:off x="9135036" y="4965497"/>
            <a:ext cx="963703" cy="5434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1A9A20C0-05F2-0D6A-B952-90B28FF6D097}"/>
              </a:ext>
            </a:extLst>
          </p:cNvPr>
          <p:cNvSpPr/>
          <p:nvPr/>
        </p:nvSpPr>
        <p:spPr>
          <a:xfrm>
            <a:off x="9135037" y="4015689"/>
            <a:ext cx="963703" cy="5434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12E94623-4E3E-16C6-DB02-EC38372B3084}"/>
                  </a:ext>
                </a:extLst>
              </p:cNvPr>
              <p:cNvSpPr txBox="1"/>
              <p:nvPr/>
            </p:nvSpPr>
            <p:spPr>
              <a:xfrm>
                <a:off x="9135036" y="5051890"/>
                <a:ext cx="9637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dirty="0" smtClean="0">
                              <a:latin typeface="Cambria Math" panose="02040503050406030204" pitchFamily="18" charset="0"/>
                              <a:cs typeface="Times New Roman" panose="02020603050405020304" pitchFamily="18" charset="0"/>
                            </a:rPr>
                          </m:ctrlPr>
                        </m:sSubPr>
                        <m:e>
                          <m:r>
                            <a:rPr lang="en-US" altLang="zh-CN" sz="1400" b="0" i="1" dirty="0" smtClean="0">
                              <a:latin typeface="Cambria Math" panose="02040503050406030204" pitchFamily="18" charset="0"/>
                              <a:cs typeface="Times New Roman" panose="02020603050405020304" pitchFamily="18" charset="0"/>
                            </a:rPr>
                            <m:t>𝐿</m:t>
                          </m:r>
                        </m:e>
                        <m:sub>
                          <m:r>
                            <a:rPr lang="en-US" altLang="zh-CN" sz="1400" b="0" i="1" dirty="0" smtClean="0">
                              <a:latin typeface="Cambria Math" panose="02040503050406030204" pitchFamily="18" charset="0"/>
                              <a:cs typeface="Times New Roman" panose="02020603050405020304" pitchFamily="18" charset="0"/>
                            </a:rPr>
                            <m:t>𝑎𝑡𝑡</m:t>
                          </m:r>
                        </m:sub>
                      </m:sSub>
                    </m:oMath>
                  </m:oMathPara>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93" name="文本框 92">
                <a:extLst>
                  <a:ext uri="{FF2B5EF4-FFF2-40B4-BE49-F238E27FC236}">
                    <a16:creationId xmlns:a16="http://schemas.microsoft.com/office/drawing/2014/main" id="{12E94623-4E3E-16C6-DB02-EC38372B3084}"/>
                  </a:ext>
                </a:extLst>
              </p:cNvPr>
              <p:cNvSpPr txBox="1">
                <a:spLocks noRot="1" noChangeAspect="1" noMove="1" noResize="1" noEditPoints="1" noAdjustHandles="1" noChangeArrowheads="1" noChangeShapeType="1" noTextEdit="1"/>
              </p:cNvSpPr>
              <p:nvPr/>
            </p:nvSpPr>
            <p:spPr>
              <a:xfrm>
                <a:off x="9135036" y="5051890"/>
                <a:ext cx="963703" cy="307777"/>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92FBF8B4-38EE-F8E1-994D-AB3C18A05DC8}"/>
                  </a:ext>
                </a:extLst>
              </p:cNvPr>
              <p:cNvSpPr txBox="1"/>
              <p:nvPr/>
            </p:nvSpPr>
            <p:spPr>
              <a:xfrm>
                <a:off x="9135036" y="4114268"/>
                <a:ext cx="9637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dirty="0" smtClean="0">
                              <a:latin typeface="Cambria Math" panose="02040503050406030204" pitchFamily="18" charset="0"/>
                              <a:cs typeface="Times New Roman" panose="02020603050405020304" pitchFamily="18" charset="0"/>
                            </a:rPr>
                          </m:ctrlPr>
                        </m:sSubPr>
                        <m:e>
                          <m:r>
                            <a:rPr lang="en-US" altLang="zh-CN" sz="1400" b="0" i="1" dirty="0" smtClean="0">
                              <a:latin typeface="Cambria Math" panose="02040503050406030204" pitchFamily="18" charset="0"/>
                              <a:cs typeface="Times New Roman" panose="02020603050405020304" pitchFamily="18" charset="0"/>
                            </a:rPr>
                            <m:t>𝐿</m:t>
                          </m:r>
                        </m:e>
                        <m:sub>
                          <m:r>
                            <a:rPr lang="en-US" altLang="zh-CN" sz="1400" b="0" i="1" dirty="0" smtClean="0">
                              <a:latin typeface="Cambria Math" panose="02040503050406030204" pitchFamily="18" charset="0"/>
                              <a:cs typeface="Times New Roman" panose="02020603050405020304" pitchFamily="18" charset="0"/>
                            </a:rPr>
                            <m:t>𝑟𝑒𝑠</m:t>
                          </m:r>
                        </m:sub>
                      </m:sSub>
                    </m:oMath>
                  </m:oMathPara>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94" name="文本框 93">
                <a:extLst>
                  <a:ext uri="{FF2B5EF4-FFF2-40B4-BE49-F238E27FC236}">
                    <a16:creationId xmlns:a16="http://schemas.microsoft.com/office/drawing/2014/main" id="{92FBF8B4-38EE-F8E1-994D-AB3C18A05DC8}"/>
                  </a:ext>
                </a:extLst>
              </p:cNvPr>
              <p:cNvSpPr txBox="1">
                <a:spLocks noRot="1" noChangeAspect="1" noMove="1" noResize="1" noEditPoints="1" noAdjustHandles="1" noChangeArrowheads="1" noChangeShapeType="1" noTextEdit="1"/>
              </p:cNvSpPr>
              <p:nvPr/>
            </p:nvSpPr>
            <p:spPr>
              <a:xfrm>
                <a:off x="9135036" y="4114268"/>
                <a:ext cx="963703" cy="307777"/>
              </a:xfrm>
              <a:prstGeom prst="rect">
                <a:avLst/>
              </a:prstGeom>
              <a:blipFill>
                <a:blip r:embed="rId16"/>
                <a:stretch>
                  <a:fillRect/>
                </a:stretch>
              </a:blipFill>
            </p:spPr>
            <p:txBody>
              <a:bodyPr/>
              <a:lstStyle/>
              <a:p>
                <a:r>
                  <a:rPr lang="zh-CN" altLang="en-US">
                    <a:noFill/>
                  </a:rPr>
                  <a:t> </a:t>
                </a:r>
              </a:p>
            </p:txBody>
          </p:sp>
        </mc:Fallback>
      </mc:AlternateContent>
      <p:cxnSp>
        <p:nvCxnSpPr>
          <p:cNvPr id="95" name="直接连接符 94">
            <a:extLst>
              <a:ext uri="{FF2B5EF4-FFF2-40B4-BE49-F238E27FC236}">
                <a16:creationId xmlns:a16="http://schemas.microsoft.com/office/drawing/2014/main" id="{D0C0FD31-7049-A531-D2A5-E67244F55461}"/>
              </a:ext>
            </a:extLst>
          </p:cNvPr>
          <p:cNvCxnSpPr>
            <a:cxnSpLocks/>
            <a:stCxn id="13" idx="2"/>
            <a:endCxn id="93" idx="1"/>
          </p:cNvCxnSpPr>
          <p:nvPr/>
        </p:nvCxnSpPr>
        <p:spPr>
          <a:xfrm>
            <a:off x="8015309" y="3689507"/>
            <a:ext cx="1119727" cy="1516272"/>
          </a:xfrm>
          <a:prstGeom prst="line">
            <a:avLst/>
          </a:prstGeom>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57EDAD8E-32C4-84B3-217B-309968AFB6AB}"/>
              </a:ext>
            </a:extLst>
          </p:cNvPr>
          <p:cNvCxnSpPr>
            <a:cxnSpLocks/>
            <a:stCxn id="13" idx="2"/>
            <a:endCxn id="94" idx="1"/>
          </p:cNvCxnSpPr>
          <p:nvPr/>
        </p:nvCxnSpPr>
        <p:spPr>
          <a:xfrm>
            <a:off x="8015309" y="3689507"/>
            <a:ext cx="1119727" cy="578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797F5A92-67CF-04AE-CBE0-54DEE1A11AFA}"/>
              </a:ext>
            </a:extLst>
          </p:cNvPr>
          <p:cNvGrpSpPr/>
          <p:nvPr/>
        </p:nvGrpSpPr>
        <p:grpSpPr>
          <a:xfrm>
            <a:off x="5900911" y="4661620"/>
            <a:ext cx="2988314" cy="1024032"/>
            <a:chOff x="4452677" y="4899887"/>
            <a:chExt cx="2988314" cy="965658"/>
          </a:xfrm>
        </p:grpSpPr>
        <p:sp>
          <p:nvSpPr>
            <p:cNvPr id="98" name="矩形 97">
              <a:extLst>
                <a:ext uri="{FF2B5EF4-FFF2-40B4-BE49-F238E27FC236}">
                  <a16:creationId xmlns:a16="http://schemas.microsoft.com/office/drawing/2014/main" id="{810D3F48-AF7B-AFEB-E801-44C2A4F344B0}"/>
                </a:ext>
              </a:extLst>
            </p:cNvPr>
            <p:cNvSpPr/>
            <p:nvPr/>
          </p:nvSpPr>
          <p:spPr>
            <a:xfrm>
              <a:off x="4452677" y="4939331"/>
              <a:ext cx="2660707" cy="926214"/>
            </a:xfrm>
            <a:prstGeom prst="rect">
              <a:avLst/>
            </a:prstGeom>
            <a:solidFill>
              <a:schemeClr val="bg2"/>
            </a:solidFill>
            <a:ln w="19050"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cxnSp>
          <p:nvCxnSpPr>
            <p:cNvPr id="99" name="直接箭头连接符 98">
              <a:extLst>
                <a:ext uri="{FF2B5EF4-FFF2-40B4-BE49-F238E27FC236}">
                  <a16:creationId xmlns:a16="http://schemas.microsoft.com/office/drawing/2014/main" id="{3C2843EF-4C75-0432-1955-4416971F4351}"/>
                </a:ext>
              </a:extLst>
            </p:cNvPr>
            <p:cNvCxnSpPr>
              <a:cxnSpLocks/>
              <a:stCxn id="106" idx="3"/>
            </p:cNvCxnSpPr>
            <p:nvPr/>
          </p:nvCxnSpPr>
          <p:spPr>
            <a:xfrm flipV="1">
              <a:off x="4876802" y="5280755"/>
              <a:ext cx="1522900"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16655A61-55DA-1C55-6EBD-69336FCC1279}"/>
                </a:ext>
              </a:extLst>
            </p:cNvPr>
            <p:cNvSpPr/>
            <p:nvPr/>
          </p:nvSpPr>
          <p:spPr>
            <a:xfrm>
              <a:off x="5444216" y="5219368"/>
              <a:ext cx="137515" cy="1227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702" dirty="0"/>
            </a:p>
          </p:txBody>
        </p:sp>
        <p:sp>
          <p:nvSpPr>
            <p:cNvPr id="101" name="矩形: 圆角 100">
              <a:extLst>
                <a:ext uri="{FF2B5EF4-FFF2-40B4-BE49-F238E27FC236}">
                  <a16:creationId xmlns:a16="http://schemas.microsoft.com/office/drawing/2014/main" id="{CF80DFD0-97F2-A9A5-9703-396DD8029604}"/>
                </a:ext>
              </a:extLst>
            </p:cNvPr>
            <p:cNvSpPr/>
            <p:nvPr/>
          </p:nvSpPr>
          <p:spPr>
            <a:xfrm rot="5400000">
              <a:off x="5090074" y="5105007"/>
              <a:ext cx="140869" cy="35149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2" name="椭圆 101">
              <a:extLst>
                <a:ext uri="{FF2B5EF4-FFF2-40B4-BE49-F238E27FC236}">
                  <a16:creationId xmlns:a16="http://schemas.microsoft.com/office/drawing/2014/main" id="{262007D0-5571-A18B-3A7C-0BD4E094AE8C}"/>
                </a:ext>
              </a:extLst>
            </p:cNvPr>
            <p:cNvSpPr/>
            <p:nvPr/>
          </p:nvSpPr>
          <p:spPr>
            <a:xfrm>
              <a:off x="6149145" y="5219368"/>
              <a:ext cx="137515" cy="1227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702" dirty="0"/>
            </a:p>
          </p:txBody>
        </p:sp>
        <p:cxnSp>
          <p:nvCxnSpPr>
            <p:cNvPr id="103" name="连接符: 曲线 102">
              <a:extLst>
                <a:ext uri="{FF2B5EF4-FFF2-40B4-BE49-F238E27FC236}">
                  <a16:creationId xmlns:a16="http://schemas.microsoft.com/office/drawing/2014/main" id="{1DB958B2-0876-FACC-D62A-7A63E0BD4DE9}"/>
                </a:ext>
              </a:extLst>
            </p:cNvPr>
            <p:cNvCxnSpPr>
              <a:cxnSpLocks/>
            </p:cNvCxnSpPr>
            <p:nvPr/>
          </p:nvCxnSpPr>
          <p:spPr>
            <a:xfrm rot="10800000" flipV="1">
              <a:off x="6161693" y="5234145"/>
              <a:ext cx="103136" cy="93014"/>
            </a:xfrm>
            <a:prstGeom prst="curved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104" name="矩形: 圆角 103">
              <a:extLst>
                <a:ext uri="{FF2B5EF4-FFF2-40B4-BE49-F238E27FC236}">
                  <a16:creationId xmlns:a16="http://schemas.microsoft.com/office/drawing/2014/main" id="{1A8FA86A-645F-5954-5813-AA2FA7E47641}"/>
                </a:ext>
              </a:extLst>
            </p:cNvPr>
            <p:cNvSpPr/>
            <p:nvPr/>
          </p:nvSpPr>
          <p:spPr>
            <a:xfrm rot="5400000">
              <a:off x="5084598" y="5311123"/>
              <a:ext cx="140869" cy="35149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5" name="矩形: 圆角 104">
              <a:extLst>
                <a:ext uri="{FF2B5EF4-FFF2-40B4-BE49-F238E27FC236}">
                  <a16:creationId xmlns:a16="http://schemas.microsoft.com/office/drawing/2014/main" id="{5BD8A60A-7D9D-F72F-289C-283CFC727187}"/>
                </a:ext>
              </a:extLst>
            </p:cNvPr>
            <p:cNvSpPr/>
            <p:nvPr/>
          </p:nvSpPr>
          <p:spPr>
            <a:xfrm rot="5400000">
              <a:off x="5795003" y="5105007"/>
              <a:ext cx="140869" cy="35149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6" name="矩形: 圆角 105">
              <a:extLst>
                <a:ext uri="{FF2B5EF4-FFF2-40B4-BE49-F238E27FC236}">
                  <a16:creationId xmlns:a16="http://schemas.microsoft.com/office/drawing/2014/main" id="{C2252915-7C62-7D56-FDD2-F7540D1258DD}"/>
                </a:ext>
              </a:extLst>
            </p:cNvPr>
            <p:cNvSpPr/>
            <p:nvPr/>
          </p:nvSpPr>
          <p:spPr>
            <a:xfrm>
              <a:off x="4557773" y="5174911"/>
              <a:ext cx="319029" cy="211688"/>
            </a:xfrm>
            <a:prstGeom prst="round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07" name="矩形: 圆角 106">
              <a:extLst>
                <a:ext uri="{FF2B5EF4-FFF2-40B4-BE49-F238E27FC236}">
                  <a16:creationId xmlns:a16="http://schemas.microsoft.com/office/drawing/2014/main" id="{FF46EDFF-4651-DD3A-9210-7157DE6AD38C}"/>
                </a:ext>
              </a:extLst>
            </p:cNvPr>
            <p:cNvSpPr/>
            <p:nvPr/>
          </p:nvSpPr>
          <p:spPr>
            <a:xfrm>
              <a:off x="4538412" y="5553750"/>
              <a:ext cx="319029" cy="211688"/>
            </a:xfrm>
            <a:prstGeom prst="round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cxnSp>
          <p:nvCxnSpPr>
            <p:cNvPr id="108" name="连接符: 肘形 107">
              <a:extLst>
                <a:ext uri="{FF2B5EF4-FFF2-40B4-BE49-F238E27FC236}">
                  <a16:creationId xmlns:a16="http://schemas.microsoft.com/office/drawing/2014/main" id="{A03570D8-4026-E67E-E6B4-8AACAF64038F}"/>
                </a:ext>
              </a:extLst>
            </p:cNvPr>
            <p:cNvCxnSpPr>
              <a:cxnSpLocks/>
              <a:stCxn id="104" idx="0"/>
              <a:endCxn id="100" idx="4"/>
            </p:cNvCxnSpPr>
            <p:nvPr/>
          </p:nvCxnSpPr>
          <p:spPr>
            <a:xfrm flipV="1">
              <a:off x="5330781" y="5342142"/>
              <a:ext cx="182193" cy="144729"/>
            </a:xfrm>
            <a:prstGeom prst="bentConnector2">
              <a:avLst/>
            </a:prstGeom>
            <a:ln w="12700">
              <a:solidFill>
                <a:schemeClr val="tx1"/>
              </a:solidFill>
              <a:miter lim="800000"/>
              <a:tailEnd type="triangle"/>
            </a:ln>
          </p:spPr>
          <p:style>
            <a:lnRef idx="1">
              <a:schemeClr val="dk1"/>
            </a:lnRef>
            <a:fillRef idx="0">
              <a:schemeClr val="dk1"/>
            </a:fillRef>
            <a:effectRef idx="0">
              <a:schemeClr val="dk1"/>
            </a:effectRef>
            <a:fontRef idx="minor">
              <a:schemeClr val="tx1"/>
            </a:fontRef>
          </p:style>
        </p:cxnSp>
        <p:cxnSp>
          <p:nvCxnSpPr>
            <p:cNvPr id="109" name="连接符: 肘形 108">
              <a:extLst>
                <a:ext uri="{FF2B5EF4-FFF2-40B4-BE49-F238E27FC236}">
                  <a16:creationId xmlns:a16="http://schemas.microsoft.com/office/drawing/2014/main" id="{5BB916A4-4EBD-82A9-6378-2BBDF2CC9AA9}"/>
                </a:ext>
              </a:extLst>
            </p:cNvPr>
            <p:cNvCxnSpPr>
              <a:cxnSpLocks/>
              <a:stCxn id="107" idx="0"/>
              <a:endCxn id="104" idx="2"/>
            </p:cNvCxnSpPr>
            <p:nvPr/>
          </p:nvCxnSpPr>
          <p:spPr>
            <a:xfrm rot="5400000" flipH="1" flipV="1">
              <a:off x="4805167" y="5379633"/>
              <a:ext cx="66878" cy="281357"/>
            </a:xfrm>
            <a:prstGeom prst="bentConnector2">
              <a:avLst/>
            </a:prstGeom>
            <a:ln w="12700">
              <a:solidFill>
                <a:schemeClr val="tx1"/>
              </a:solidFill>
              <a:miter lim="800000"/>
              <a:tailEnd type="none"/>
            </a:ln>
          </p:spPr>
          <p:style>
            <a:lnRef idx="1">
              <a:schemeClr val="dk1"/>
            </a:lnRef>
            <a:fillRef idx="0">
              <a:schemeClr val="dk1"/>
            </a:fillRef>
            <a:effectRef idx="0">
              <a:schemeClr val="dk1"/>
            </a:effectRef>
            <a:fontRef idx="minor">
              <a:schemeClr val="tx1"/>
            </a:fontRef>
          </p:style>
        </p:cxnSp>
        <p:cxnSp>
          <p:nvCxnSpPr>
            <p:cNvPr id="110" name="直接箭头连接符 109">
              <a:extLst>
                <a:ext uri="{FF2B5EF4-FFF2-40B4-BE49-F238E27FC236}">
                  <a16:creationId xmlns:a16="http://schemas.microsoft.com/office/drawing/2014/main" id="{B3D8CCA7-CC53-5DB8-59C9-957C716670AD}"/>
                </a:ext>
              </a:extLst>
            </p:cNvPr>
            <p:cNvCxnSpPr>
              <a:cxnSpLocks/>
              <a:stCxn id="107" idx="3"/>
            </p:cNvCxnSpPr>
            <p:nvPr/>
          </p:nvCxnSpPr>
          <p:spPr>
            <a:xfrm flipV="1">
              <a:off x="4857441" y="5659593"/>
              <a:ext cx="1542260" cy="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1" name="连接符: 肘形 110">
              <a:extLst>
                <a:ext uri="{FF2B5EF4-FFF2-40B4-BE49-F238E27FC236}">
                  <a16:creationId xmlns:a16="http://schemas.microsoft.com/office/drawing/2014/main" id="{8BA271A7-B79F-A7DC-1A5D-0B3719A69709}"/>
                </a:ext>
              </a:extLst>
            </p:cNvPr>
            <p:cNvCxnSpPr>
              <a:cxnSpLocks/>
              <a:stCxn id="106" idx="0"/>
            </p:cNvCxnSpPr>
            <p:nvPr/>
          </p:nvCxnSpPr>
          <p:spPr>
            <a:xfrm rot="16200000" flipH="1">
              <a:off x="5570645" y="4321554"/>
              <a:ext cx="44456" cy="1751171"/>
            </a:xfrm>
            <a:prstGeom prst="bentConnector3">
              <a:avLst>
                <a:gd name="adj1" fmla="val -118096"/>
              </a:avLst>
            </a:prstGeom>
            <a:ln w="12700">
              <a:tailEnd type="triangle"/>
            </a:ln>
          </p:spPr>
          <p:style>
            <a:lnRef idx="1">
              <a:schemeClr val="dk1"/>
            </a:lnRef>
            <a:fillRef idx="0">
              <a:schemeClr val="dk1"/>
            </a:fillRef>
            <a:effectRef idx="0">
              <a:schemeClr val="dk1"/>
            </a:effectRef>
            <a:fontRef idx="minor">
              <a:schemeClr val="tx1"/>
            </a:fontRef>
          </p:style>
        </p:cxnSp>
        <p:cxnSp>
          <p:nvCxnSpPr>
            <p:cNvPr id="112" name="直接箭头连接符 111">
              <a:extLst>
                <a:ext uri="{FF2B5EF4-FFF2-40B4-BE49-F238E27FC236}">
                  <a16:creationId xmlns:a16="http://schemas.microsoft.com/office/drawing/2014/main" id="{A733D4DD-7C82-0B86-23FC-FCA2AE24A19E}"/>
                </a:ext>
              </a:extLst>
            </p:cNvPr>
            <p:cNvCxnSpPr>
              <a:cxnSpLocks/>
            </p:cNvCxnSpPr>
            <p:nvPr/>
          </p:nvCxnSpPr>
          <p:spPr>
            <a:xfrm>
              <a:off x="6468459" y="5342142"/>
              <a:ext cx="0" cy="25606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3" name="直接箭头连接符 112">
              <a:extLst>
                <a:ext uri="{FF2B5EF4-FFF2-40B4-BE49-F238E27FC236}">
                  <a16:creationId xmlns:a16="http://schemas.microsoft.com/office/drawing/2014/main" id="{C71A6CCF-ABD5-18C1-4C5A-B282A26009F8}"/>
                </a:ext>
              </a:extLst>
            </p:cNvPr>
            <p:cNvCxnSpPr>
              <a:cxnSpLocks/>
            </p:cNvCxnSpPr>
            <p:nvPr/>
          </p:nvCxnSpPr>
          <p:spPr>
            <a:xfrm flipV="1">
              <a:off x="6530682" y="5655600"/>
              <a:ext cx="172417" cy="177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4" name="流程图: 汇总连接 113">
              <a:extLst>
                <a:ext uri="{FF2B5EF4-FFF2-40B4-BE49-F238E27FC236}">
                  <a16:creationId xmlns:a16="http://schemas.microsoft.com/office/drawing/2014/main" id="{5E0E0560-63FD-B435-D0DD-B608FD1277F9}"/>
                </a:ext>
              </a:extLst>
            </p:cNvPr>
            <p:cNvSpPr/>
            <p:nvPr/>
          </p:nvSpPr>
          <p:spPr>
            <a:xfrm>
              <a:off x="6399702" y="5228354"/>
              <a:ext cx="137513" cy="119920"/>
            </a:xfrm>
            <a:prstGeom prst="flowChartSummingJunc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5" name="流程图: 或者 114">
              <a:extLst>
                <a:ext uri="{FF2B5EF4-FFF2-40B4-BE49-F238E27FC236}">
                  <a16:creationId xmlns:a16="http://schemas.microsoft.com/office/drawing/2014/main" id="{0AB1168D-D22C-A5F6-2A6E-FD5A884D9920}"/>
                </a:ext>
              </a:extLst>
            </p:cNvPr>
            <p:cNvSpPr/>
            <p:nvPr/>
          </p:nvSpPr>
          <p:spPr>
            <a:xfrm>
              <a:off x="6394562" y="5603249"/>
              <a:ext cx="147792" cy="11992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6" name="文本框 115">
              <a:extLst>
                <a:ext uri="{FF2B5EF4-FFF2-40B4-BE49-F238E27FC236}">
                  <a16:creationId xmlns:a16="http://schemas.microsoft.com/office/drawing/2014/main" id="{F5BD7ECD-9030-88E4-FE3B-572E6A7C4993}"/>
                </a:ext>
              </a:extLst>
            </p:cNvPr>
            <p:cNvSpPr txBox="1"/>
            <p:nvPr/>
          </p:nvSpPr>
          <p:spPr>
            <a:xfrm>
              <a:off x="4707397" y="4899887"/>
              <a:ext cx="2733594" cy="340635"/>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Adaptive feature fusion module</a:t>
              </a:r>
              <a:endParaRPr lang="zh-CN" altLang="en-US" sz="1000" dirty="0">
                <a:latin typeface="Times New Roman" panose="02020603050405020304" pitchFamily="18" charset="0"/>
                <a:cs typeface="Times New Roman" panose="02020603050405020304" pitchFamily="18" charset="0"/>
              </a:endParaRPr>
            </a:p>
          </p:txBody>
        </p:sp>
        <p:sp>
          <p:nvSpPr>
            <p:cNvPr id="117" name="文本框 116">
              <a:extLst>
                <a:ext uri="{FF2B5EF4-FFF2-40B4-BE49-F238E27FC236}">
                  <a16:creationId xmlns:a16="http://schemas.microsoft.com/office/drawing/2014/main" id="{1E437C9A-AE6D-618D-E0BF-33A208CC89C1}"/>
                </a:ext>
              </a:extLst>
            </p:cNvPr>
            <p:cNvSpPr txBox="1"/>
            <p:nvPr/>
          </p:nvSpPr>
          <p:spPr>
            <a:xfrm>
              <a:off x="4949824" y="5162935"/>
              <a:ext cx="48268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Conv </a:t>
              </a:r>
              <a:endParaRPr lang="zh-CN" altLang="en-US" sz="1000" dirty="0">
                <a:latin typeface="Times New Roman" panose="02020603050405020304" pitchFamily="18" charset="0"/>
                <a:cs typeface="Times New Roman" panose="02020603050405020304" pitchFamily="18" charset="0"/>
              </a:endParaRPr>
            </a:p>
          </p:txBody>
        </p:sp>
        <p:sp>
          <p:nvSpPr>
            <p:cNvPr id="118" name="文本框 117">
              <a:extLst>
                <a:ext uri="{FF2B5EF4-FFF2-40B4-BE49-F238E27FC236}">
                  <a16:creationId xmlns:a16="http://schemas.microsoft.com/office/drawing/2014/main" id="{65DFC615-EF9A-FFC0-7DFF-8E7B0E1BD5C3}"/>
                </a:ext>
              </a:extLst>
            </p:cNvPr>
            <p:cNvSpPr txBox="1"/>
            <p:nvPr/>
          </p:nvSpPr>
          <p:spPr>
            <a:xfrm>
              <a:off x="4931338" y="5362972"/>
              <a:ext cx="48268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Conv </a:t>
              </a:r>
              <a:endParaRPr lang="zh-CN" altLang="en-US" sz="1000" dirty="0">
                <a:latin typeface="Times New Roman" panose="02020603050405020304" pitchFamily="18" charset="0"/>
                <a:cs typeface="Times New Roman" panose="02020603050405020304" pitchFamily="18" charset="0"/>
              </a:endParaRPr>
            </a:p>
          </p:txBody>
        </p:sp>
        <p:sp>
          <p:nvSpPr>
            <p:cNvPr id="119" name="文本框 118">
              <a:extLst>
                <a:ext uri="{FF2B5EF4-FFF2-40B4-BE49-F238E27FC236}">
                  <a16:creationId xmlns:a16="http://schemas.microsoft.com/office/drawing/2014/main" id="{C45EB06C-7619-34BA-B033-4FA5BFBFBF05}"/>
                </a:ext>
              </a:extLst>
            </p:cNvPr>
            <p:cNvSpPr txBox="1"/>
            <p:nvPr/>
          </p:nvSpPr>
          <p:spPr>
            <a:xfrm>
              <a:off x="5626304" y="5143257"/>
              <a:ext cx="48268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Conv </a:t>
              </a:r>
              <a:endParaRPr lang="zh-CN" altLang="en-US" sz="1000" dirty="0">
                <a:latin typeface="Times New Roman" panose="02020603050405020304" pitchFamily="18" charset="0"/>
                <a:cs typeface="Times New Roman" panose="02020603050405020304" pitchFamily="18" charset="0"/>
              </a:endParaRPr>
            </a:p>
          </p:txBody>
        </p:sp>
        <p:sp>
          <p:nvSpPr>
            <p:cNvPr id="120" name="文本框 119">
              <a:extLst>
                <a:ext uri="{FF2B5EF4-FFF2-40B4-BE49-F238E27FC236}">
                  <a16:creationId xmlns:a16="http://schemas.microsoft.com/office/drawing/2014/main" id="{90730C0E-D637-72A1-D063-EE8988AC9C01}"/>
                </a:ext>
              </a:extLst>
            </p:cNvPr>
            <p:cNvSpPr txBox="1"/>
            <p:nvPr/>
          </p:nvSpPr>
          <p:spPr>
            <a:xfrm>
              <a:off x="5186565" y="5168239"/>
              <a:ext cx="662079" cy="340635"/>
            </a:xfrm>
            <a:prstGeom prst="rect">
              <a:avLst/>
            </a:prstGeom>
            <a:noFill/>
          </p:spPr>
          <p:txBody>
            <a:bodyPr wrap="square">
              <a:spAutoFit/>
            </a:bodyPr>
            <a:lstStyle/>
            <a:p>
              <a:pPr algn="ctr"/>
              <a:r>
                <a:rPr lang="en-US" altLang="zh-CN" sz="1000" b="1" dirty="0"/>
                <a:t>C</a:t>
              </a:r>
              <a:endParaRPr lang="zh-CN" altLang="en-US" sz="1000" b="1" dirty="0"/>
            </a:p>
          </p:txBody>
        </p:sp>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D597731E-CB98-BD12-444F-083C44FD32A3}"/>
                    </a:ext>
                  </a:extLst>
                </p:cNvPr>
                <p:cNvSpPr txBox="1"/>
                <p:nvPr/>
              </p:nvSpPr>
              <p:spPr>
                <a:xfrm>
                  <a:off x="4623522" y="5168602"/>
                  <a:ext cx="175301" cy="2585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𝐹</m:t>
                            </m:r>
                          </m:e>
                          <m:sub>
                            <m:r>
                              <a:rPr lang="en-US" altLang="zh-CN" sz="1000" b="0" i="1" smtClean="0">
                                <a:latin typeface="Cambria Math" panose="02040503050406030204" pitchFamily="18" charset="0"/>
                              </a:rPr>
                              <m:t>𝑒𝑛𝑐</m:t>
                            </m:r>
                          </m:sub>
                          <m:sup>
                            <m:r>
                              <a:rPr lang="en-US" altLang="zh-CN" sz="1000" b="0" i="1" smtClean="0">
                                <a:latin typeface="Cambria Math" panose="02040503050406030204" pitchFamily="18" charset="0"/>
                              </a:rPr>
                              <m:t>(</m:t>
                            </m:r>
                            <m:r>
                              <a:rPr lang="en-US" altLang="zh-CN" sz="1000" b="0" i="1" smtClean="0">
                                <a:latin typeface="Cambria Math" panose="02040503050406030204" pitchFamily="18" charset="0"/>
                              </a:rPr>
                              <m:t>𝑖</m:t>
                            </m:r>
                            <m:r>
                              <a:rPr lang="en-US" altLang="zh-CN" sz="1000" b="0" i="1" smtClean="0">
                                <a:latin typeface="Cambria Math" panose="02040503050406030204" pitchFamily="18" charset="0"/>
                              </a:rPr>
                              <m:t>)</m:t>
                            </m:r>
                          </m:sup>
                        </m:sSubSup>
                      </m:oMath>
                    </m:oMathPara>
                  </a14:m>
                  <a:endParaRPr lang="zh-CN" altLang="en-US" sz="1000" dirty="0"/>
                </a:p>
              </p:txBody>
            </p:sp>
          </mc:Choice>
          <mc:Fallback xmlns="">
            <p:sp>
              <p:nvSpPr>
                <p:cNvPr id="161" name="文本框 160">
                  <a:extLst>
                    <a:ext uri="{FF2B5EF4-FFF2-40B4-BE49-F238E27FC236}">
                      <a16:creationId xmlns:a16="http://schemas.microsoft.com/office/drawing/2014/main" id="{F2487E40-9C37-BC67-EF58-25E9C0FD5625}"/>
                    </a:ext>
                  </a:extLst>
                </p:cNvPr>
                <p:cNvSpPr txBox="1">
                  <a:spLocks noRot="1" noChangeAspect="1" noMove="1" noResize="1" noEditPoints="1" noAdjustHandles="1" noChangeArrowheads="1" noChangeShapeType="1" noTextEdit="1"/>
                </p:cNvSpPr>
                <p:nvPr/>
              </p:nvSpPr>
              <p:spPr>
                <a:xfrm>
                  <a:off x="4623522" y="5168602"/>
                  <a:ext cx="175301" cy="258582"/>
                </a:xfrm>
                <a:prstGeom prst="rect">
                  <a:avLst/>
                </a:prstGeom>
                <a:blipFill>
                  <a:blip r:embed="rId17"/>
                  <a:stretch>
                    <a:fillRect l="-24138" t="-2222" r="-379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EDA52E9B-8A10-C82C-C75A-C6D45173D17A}"/>
                    </a:ext>
                  </a:extLst>
                </p:cNvPr>
                <p:cNvSpPr txBox="1"/>
                <p:nvPr/>
              </p:nvSpPr>
              <p:spPr>
                <a:xfrm>
                  <a:off x="4620885" y="5557306"/>
                  <a:ext cx="175301" cy="275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𝐹</m:t>
                            </m:r>
                          </m:e>
                          <m:sub>
                            <m:r>
                              <a:rPr lang="en-US" altLang="zh-CN" sz="1000" b="0" i="1" smtClean="0">
                                <a:latin typeface="Cambria Math" panose="02040503050406030204" pitchFamily="18" charset="0"/>
                              </a:rPr>
                              <m:t>𝑑𝑒𝑐</m:t>
                            </m:r>
                          </m:sub>
                          <m:sup>
                            <m:r>
                              <a:rPr lang="en-US" altLang="zh-CN" sz="1000" b="0" i="1" smtClean="0">
                                <a:latin typeface="Cambria Math" panose="02040503050406030204" pitchFamily="18" charset="0"/>
                              </a:rPr>
                              <m:t>(</m:t>
                            </m:r>
                            <m:r>
                              <a:rPr lang="en-US" altLang="zh-CN" sz="1000" b="0" i="1" smtClean="0">
                                <a:latin typeface="Cambria Math" panose="02040503050406030204" pitchFamily="18" charset="0"/>
                              </a:rPr>
                              <m:t>𝑖</m:t>
                            </m:r>
                            <m:r>
                              <a:rPr lang="en-US" altLang="zh-CN" sz="1000" b="0" i="1" smtClean="0">
                                <a:latin typeface="Cambria Math" panose="02040503050406030204" pitchFamily="18" charset="0"/>
                              </a:rPr>
                              <m:t>)</m:t>
                            </m:r>
                          </m:sup>
                        </m:sSubSup>
                      </m:oMath>
                    </m:oMathPara>
                  </a14:m>
                  <a:endParaRPr lang="zh-CN" altLang="en-US" sz="1000" dirty="0"/>
                </a:p>
              </p:txBody>
            </p:sp>
          </mc:Choice>
          <mc:Fallback xmlns="">
            <p:sp>
              <p:nvSpPr>
                <p:cNvPr id="179" name="文本框 178">
                  <a:extLst>
                    <a:ext uri="{FF2B5EF4-FFF2-40B4-BE49-F238E27FC236}">
                      <a16:creationId xmlns:a16="http://schemas.microsoft.com/office/drawing/2014/main" id="{7F5DB7B8-79E9-3F1E-2528-EA483A88B001}"/>
                    </a:ext>
                  </a:extLst>
                </p:cNvPr>
                <p:cNvSpPr txBox="1">
                  <a:spLocks noRot="1" noChangeAspect="1" noMove="1" noResize="1" noEditPoints="1" noAdjustHandles="1" noChangeArrowheads="1" noChangeShapeType="1" noTextEdit="1"/>
                </p:cNvSpPr>
                <p:nvPr/>
              </p:nvSpPr>
              <p:spPr>
                <a:xfrm>
                  <a:off x="4620885" y="5557306"/>
                  <a:ext cx="175301" cy="275524"/>
                </a:xfrm>
                <a:prstGeom prst="rect">
                  <a:avLst/>
                </a:prstGeom>
                <a:blipFill>
                  <a:blip r:embed="rId18"/>
                  <a:stretch>
                    <a:fillRect l="-27586" t="-2083" r="-379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01E0A954-AB92-C11E-78B4-57E2308AA2D4}"/>
                    </a:ext>
                  </a:extLst>
                </p:cNvPr>
                <p:cNvSpPr txBox="1"/>
                <p:nvPr/>
              </p:nvSpPr>
              <p:spPr>
                <a:xfrm>
                  <a:off x="6718232" y="5540936"/>
                  <a:ext cx="175301" cy="275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𝐹</m:t>
                            </m:r>
                          </m:e>
                          <m:sub>
                            <m:r>
                              <a:rPr lang="en-US" altLang="zh-CN" sz="1000" b="0" i="1" smtClean="0">
                                <a:latin typeface="Cambria Math" panose="02040503050406030204" pitchFamily="18" charset="0"/>
                              </a:rPr>
                              <m:t>𝑑𝑒𝑐</m:t>
                            </m:r>
                          </m:sub>
                          <m:sup>
                            <m:r>
                              <a:rPr lang="en-US" altLang="zh-CN" sz="1000" b="0" i="1" smtClean="0">
                                <a:latin typeface="Cambria Math" panose="02040503050406030204" pitchFamily="18" charset="0"/>
                              </a:rPr>
                              <m:t>(</m:t>
                            </m:r>
                            <m:r>
                              <a:rPr lang="en-US" altLang="zh-CN" sz="1000" b="0" i="1" smtClean="0">
                                <a:latin typeface="Cambria Math" panose="02040503050406030204" pitchFamily="18" charset="0"/>
                              </a:rPr>
                              <m:t>𝑖</m:t>
                            </m:r>
                            <m:r>
                              <a:rPr lang="en-US" altLang="zh-CN" sz="1000" b="0" i="1" smtClean="0">
                                <a:latin typeface="Cambria Math" panose="02040503050406030204" pitchFamily="18" charset="0"/>
                              </a:rPr>
                              <m:t>+1)</m:t>
                            </m:r>
                          </m:sup>
                        </m:sSubSup>
                      </m:oMath>
                    </m:oMathPara>
                  </a14:m>
                  <a:endParaRPr lang="zh-CN" altLang="en-US" sz="1000" dirty="0"/>
                </a:p>
              </p:txBody>
            </p:sp>
          </mc:Choice>
          <mc:Fallback xmlns="">
            <p:sp>
              <p:nvSpPr>
                <p:cNvPr id="192" name="文本框 191">
                  <a:extLst>
                    <a:ext uri="{FF2B5EF4-FFF2-40B4-BE49-F238E27FC236}">
                      <a16:creationId xmlns:a16="http://schemas.microsoft.com/office/drawing/2014/main" id="{BCFD7D05-A27F-7537-8594-6B62DA48217D}"/>
                    </a:ext>
                  </a:extLst>
                </p:cNvPr>
                <p:cNvSpPr txBox="1">
                  <a:spLocks noRot="1" noChangeAspect="1" noMove="1" noResize="1" noEditPoints="1" noAdjustHandles="1" noChangeArrowheads="1" noChangeShapeType="1" noTextEdit="1"/>
                </p:cNvSpPr>
                <p:nvPr/>
              </p:nvSpPr>
              <p:spPr>
                <a:xfrm>
                  <a:off x="6718232" y="5540936"/>
                  <a:ext cx="175301" cy="275524"/>
                </a:xfrm>
                <a:prstGeom prst="rect">
                  <a:avLst/>
                </a:prstGeom>
                <a:blipFill>
                  <a:blip r:embed="rId19"/>
                  <a:stretch>
                    <a:fillRect l="-27586" t="-2083" r="-103448"/>
                  </a:stretch>
                </a:blipFill>
              </p:spPr>
              <p:txBody>
                <a:bodyPr/>
                <a:lstStyle/>
                <a:p>
                  <a:r>
                    <a:rPr lang="zh-CN" altLang="en-US">
                      <a:noFill/>
                    </a:rPr>
                    <a:t> </a:t>
                  </a:r>
                </a:p>
              </p:txBody>
            </p:sp>
          </mc:Fallback>
        </mc:AlternateContent>
        <p:sp>
          <p:nvSpPr>
            <p:cNvPr id="124" name="矩形: 圆角 123">
              <a:extLst>
                <a:ext uri="{FF2B5EF4-FFF2-40B4-BE49-F238E27FC236}">
                  <a16:creationId xmlns:a16="http://schemas.microsoft.com/office/drawing/2014/main" id="{AAEBC251-B648-E7E1-37DC-0C4A6C51EFE0}"/>
                </a:ext>
              </a:extLst>
            </p:cNvPr>
            <p:cNvSpPr/>
            <p:nvPr/>
          </p:nvSpPr>
          <p:spPr>
            <a:xfrm>
              <a:off x="6703642" y="5527011"/>
              <a:ext cx="375114" cy="232471"/>
            </a:xfrm>
            <a:prstGeom prst="round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spTree>
    <p:extLst>
      <p:ext uri="{BB962C8B-B14F-4D97-AF65-F5344CB8AC3E}">
        <p14:creationId xmlns:p14="http://schemas.microsoft.com/office/powerpoint/2010/main" val="622571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C965E75B-96AA-E844-0F65-0EF2CC797C4D}"/>
              </a:ext>
            </a:extLst>
          </p:cNvPr>
          <p:cNvSpPr>
            <a:spLocks noGrp="1"/>
          </p:cNvSpPr>
          <p:nvPr>
            <p:ph idx="1"/>
          </p:nvPr>
        </p:nvSpPr>
        <p:spPr>
          <a:xfrm>
            <a:off x="838200" y="1825625"/>
            <a:ext cx="10515600" cy="4351338"/>
          </a:xfrm>
        </p:spPr>
        <p:txBody>
          <a:bodyPr>
            <a:noAutofit/>
          </a:bodyPr>
          <a:lstStyle/>
          <a:p>
            <a:pPr>
              <a:buFont typeface="Wingdings" panose="05000000000000000000" pitchFamily="2" charset="2"/>
              <a:buChar char="Ø"/>
            </a:pPr>
            <a:r>
              <a:rPr lang="en-US" altLang="zh-CN" dirty="0"/>
              <a:t>Methodology</a:t>
            </a:r>
            <a:r>
              <a:rPr lang="zh-CN" altLang="en-US" dirty="0"/>
              <a:t>：</a:t>
            </a:r>
            <a:endParaRPr lang="en-US" altLang="zh-CN" dirty="0"/>
          </a:p>
          <a:p>
            <a:pPr lvl="1">
              <a:buFont typeface="Wingdings" panose="05000000000000000000" pitchFamily="2" charset="2"/>
              <a:buChar char="n"/>
            </a:pPr>
            <a:r>
              <a:rPr lang="en-US" altLang="zh-CN" dirty="0"/>
              <a:t> Determine the attribute weights</a:t>
            </a:r>
          </a:p>
          <a:p>
            <a:pPr lvl="1">
              <a:buFont typeface="Wingdings" panose="05000000000000000000" pitchFamily="2" charset="2"/>
              <a:buChar char="n"/>
            </a:pPr>
            <a:r>
              <a:rPr lang="en-US" altLang="zh-CN" dirty="0"/>
              <a:t> Base latent vector </a:t>
            </a:r>
            <a:r>
              <a:rPr lang="en-US" altLang="zh-CN" b="1" dirty="0"/>
              <a:t>+</a:t>
            </a:r>
            <a:r>
              <a:rPr lang="en-US" altLang="zh-CN" dirty="0"/>
              <a:t> </a:t>
            </a:r>
            <a:r>
              <a:rPr lang="en-US" altLang="zh-CN" u="sng" dirty="0"/>
              <a:t>weighted sum </a:t>
            </a:r>
            <a:r>
              <a:rPr lang="en-US" altLang="zh-CN" dirty="0"/>
              <a:t>of attribute representations</a:t>
            </a:r>
          </a:p>
          <a:p>
            <a:pPr lvl="1">
              <a:buFont typeface="Wingdings" panose="05000000000000000000" pitchFamily="2" charset="2"/>
              <a:buChar char="n"/>
            </a:pPr>
            <a:r>
              <a:rPr lang="en-US" altLang="zh-CN" dirty="0"/>
              <a:t> Update the attribute representations through  back-propagation </a:t>
            </a:r>
          </a:p>
          <a:p>
            <a:pPr marL="457200" lvl="1" indent="0">
              <a:buNone/>
            </a:pPr>
            <a:r>
              <a:rPr lang="en-US" altLang="zh-CN" dirty="0"/>
              <a:t>    (in the training phase)</a:t>
            </a:r>
          </a:p>
          <a:p>
            <a:pPr lvl="1"/>
            <a:endParaRPr lang="en-US" altLang="zh-CN" dirty="0"/>
          </a:p>
          <a:p>
            <a:pPr>
              <a:buFont typeface="Wingdings" panose="05000000000000000000" pitchFamily="2" charset="2"/>
              <a:buChar char="Ø"/>
            </a:pPr>
            <a:r>
              <a:rPr lang="en-US" altLang="zh-CN" dirty="0"/>
              <a:t>Benefits:</a:t>
            </a:r>
          </a:p>
          <a:p>
            <a:pPr lvl="1">
              <a:buFont typeface="Wingdings" panose="05000000000000000000" pitchFamily="2" charset="2"/>
              <a:buChar char="n"/>
            </a:pPr>
            <a:r>
              <a:rPr lang="en-US" altLang="zh-CN" dirty="0"/>
              <a:t> Fine-grained control by weights</a:t>
            </a:r>
          </a:p>
          <a:p>
            <a:pPr lvl="1">
              <a:buFont typeface="Wingdings" panose="05000000000000000000" pitchFamily="2" charset="2"/>
              <a:buChar char="n"/>
            </a:pPr>
            <a:r>
              <a:rPr lang="en-US" altLang="zh-CN" dirty="0"/>
              <a:t> Cheap to extend to more attributes</a:t>
            </a:r>
          </a:p>
          <a:p>
            <a:endParaRPr lang="en-US" altLang="zh-CN" dirty="0"/>
          </a:p>
        </p:txBody>
      </p:sp>
      <p:sp>
        <p:nvSpPr>
          <p:cNvPr id="5" name="矩形 4">
            <a:extLst>
              <a:ext uri="{FF2B5EF4-FFF2-40B4-BE49-F238E27FC236}">
                <a16:creationId xmlns:a16="http://schemas.microsoft.com/office/drawing/2014/main" id="{4BDC3ADA-E41C-6A4B-85AC-DC552FE809A5}"/>
              </a:ext>
            </a:extLst>
          </p:cNvPr>
          <p:cNvSpPr/>
          <p:nvPr/>
        </p:nvSpPr>
        <p:spPr>
          <a:xfrm>
            <a:off x="8809630" y="4040822"/>
            <a:ext cx="631767" cy="286789"/>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AAFBDFBB-25B1-F7E9-8FEF-82B39B560AC8}"/>
              </a:ext>
            </a:extLst>
          </p:cNvPr>
          <p:cNvSpPr/>
          <p:nvPr/>
        </p:nvSpPr>
        <p:spPr>
          <a:xfrm>
            <a:off x="10977866" y="3993117"/>
            <a:ext cx="971701" cy="286789"/>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Rectangle 54">
            <a:extLst>
              <a:ext uri="{FF2B5EF4-FFF2-40B4-BE49-F238E27FC236}">
                <a16:creationId xmlns:a16="http://schemas.microsoft.com/office/drawing/2014/main" id="{AEBBB5A6-61F1-23AD-5D28-D6C87888750C}"/>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9" name="Picture 2">
            <a:extLst>
              <a:ext uri="{FF2B5EF4-FFF2-40B4-BE49-F238E27FC236}">
                <a16:creationId xmlns:a16="http://schemas.microsoft.com/office/drawing/2014/main" id="{9F349CD4-A000-834D-2772-5A0586F68683}"/>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1">
            <a:extLst>
              <a:ext uri="{FF2B5EF4-FFF2-40B4-BE49-F238E27FC236}">
                <a16:creationId xmlns:a16="http://schemas.microsoft.com/office/drawing/2014/main" id="{4F6F1729-3044-3CED-4043-6A4118DB5808}"/>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Attribute Representation</a:t>
            </a:r>
            <a:endParaRPr lang="zh-CN" altLang="en-US" dirty="0">
              <a:latin typeface="Times New Roman" panose="02020603050405020304" pitchFamily="18" charset="0"/>
              <a:cs typeface="Times New Roman" panose="02020603050405020304" pitchFamily="18" charset="0"/>
            </a:endParaRPr>
          </a:p>
        </p:txBody>
      </p:sp>
      <p:sp>
        <p:nvSpPr>
          <p:cNvPr id="2" name="矩形: 圆角 1">
            <a:extLst>
              <a:ext uri="{FF2B5EF4-FFF2-40B4-BE49-F238E27FC236}">
                <a16:creationId xmlns:a16="http://schemas.microsoft.com/office/drawing/2014/main" id="{27D1C4A4-18F3-8EB5-114A-91A3561DD490}"/>
              </a:ext>
            </a:extLst>
          </p:cNvPr>
          <p:cNvSpPr/>
          <p:nvPr/>
        </p:nvSpPr>
        <p:spPr>
          <a:xfrm>
            <a:off x="9208220" y="4327611"/>
            <a:ext cx="1918918" cy="1303867"/>
          </a:xfrm>
          <a:prstGeom prst="roundRect">
            <a:avLst/>
          </a:prstGeom>
          <a:solidFill>
            <a:schemeClr val="accent4">
              <a:lumMod val="40000"/>
              <a:lumOff val="60000"/>
            </a:schemeClr>
          </a:solidFill>
          <a:ln w="9525" cap="flat" cmpd="sng" algn="ctr">
            <a:solidFill>
              <a:schemeClr val="accent4">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1" name="矩形: 圆角 10">
            <a:extLst>
              <a:ext uri="{FF2B5EF4-FFF2-40B4-BE49-F238E27FC236}">
                <a16:creationId xmlns:a16="http://schemas.microsoft.com/office/drawing/2014/main" id="{E33475D4-F949-92C3-28DF-2657EF077304}"/>
              </a:ext>
            </a:extLst>
          </p:cNvPr>
          <p:cNvSpPr/>
          <p:nvPr/>
        </p:nvSpPr>
        <p:spPr>
          <a:xfrm>
            <a:off x="7187612" y="4294618"/>
            <a:ext cx="1526517" cy="1336860"/>
          </a:xfrm>
          <a:prstGeom prst="roundRect">
            <a:avLst/>
          </a:prstGeom>
          <a:solidFill>
            <a:schemeClr val="accent2">
              <a:lumMod val="40000"/>
              <a:lumOff val="60000"/>
            </a:schemeClr>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702" dirty="0"/>
          </a:p>
        </p:txBody>
      </p:sp>
      <p:sp>
        <p:nvSpPr>
          <p:cNvPr id="12" name="矩形 11">
            <a:extLst>
              <a:ext uri="{FF2B5EF4-FFF2-40B4-BE49-F238E27FC236}">
                <a16:creationId xmlns:a16="http://schemas.microsoft.com/office/drawing/2014/main" id="{7EA4E485-938A-F019-11B3-67BC13982FAD}"/>
              </a:ext>
            </a:extLst>
          </p:cNvPr>
          <p:cNvSpPr/>
          <p:nvPr/>
        </p:nvSpPr>
        <p:spPr>
          <a:xfrm>
            <a:off x="7656371" y="4823523"/>
            <a:ext cx="137251" cy="585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8CDCFA63-3899-6F3A-C61A-4D7E1ED1785F}"/>
              </a:ext>
            </a:extLst>
          </p:cNvPr>
          <p:cNvSpPr/>
          <p:nvPr/>
        </p:nvSpPr>
        <p:spPr>
          <a:xfrm>
            <a:off x="8062840" y="4823523"/>
            <a:ext cx="137251" cy="585216"/>
          </a:xfrm>
          <a:prstGeom prst="rect">
            <a:avLst/>
          </a:prstGeom>
          <a:solidFill>
            <a:srgbClr val="E23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16D920E-DC99-AE0A-E17C-893A7B3ED110}"/>
                  </a:ext>
                </a:extLst>
              </p:cNvPr>
              <p:cNvSpPr txBox="1"/>
              <p:nvPr/>
            </p:nvSpPr>
            <p:spPr>
              <a:xfrm>
                <a:off x="7509564" y="4562758"/>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14" name="文本框 13">
                <a:extLst>
                  <a:ext uri="{FF2B5EF4-FFF2-40B4-BE49-F238E27FC236}">
                    <a16:creationId xmlns:a16="http://schemas.microsoft.com/office/drawing/2014/main" id="{216D920E-DC99-AE0A-E17C-893A7B3ED110}"/>
                  </a:ext>
                </a:extLst>
              </p:cNvPr>
              <p:cNvSpPr txBox="1">
                <a:spLocks noRot="1" noChangeAspect="1" noMove="1" noResize="1" noEditPoints="1" noAdjustHandles="1" noChangeArrowheads="1" noChangeShapeType="1" noTextEdit="1"/>
              </p:cNvSpPr>
              <p:nvPr/>
            </p:nvSpPr>
            <p:spPr>
              <a:xfrm>
                <a:off x="7509564" y="4562758"/>
                <a:ext cx="162673" cy="153888"/>
              </a:xfrm>
              <a:prstGeom prst="rect">
                <a:avLst/>
              </a:prstGeom>
              <a:blipFill>
                <a:blip r:embed="rId4"/>
                <a:stretch>
                  <a:fillRect l="-14815" r="-7407"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276E22A-9E0E-AFFC-56AC-FAC357829DF6}"/>
                  </a:ext>
                </a:extLst>
              </p:cNvPr>
              <p:cNvSpPr txBox="1"/>
              <p:nvPr/>
            </p:nvSpPr>
            <p:spPr>
              <a:xfrm>
                <a:off x="7968001" y="4562758"/>
                <a:ext cx="162673"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𝛼</m:t>
                          </m:r>
                        </m:e>
                        <m:sub>
                          <m:r>
                            <a:rPr lang="en-US" altLang="zh-CN" sz="1000" b="0" i="1" smtClean="0">
                              <a:latin typeface="Cambria Math" panose="02040503050406030204" pitchFamily="18" charset="0"/>
                            </a:rPr>
                            <m:t>1</m:t>
                          </m:r>
                        </m:sub>
                      </m:sSub>
                    </m:oMath>
                  </m:oMathPara>
                </a14:m>
                <a:endParaRPr lang="zh-CN" altLang="en-US" sz="1000" dirty="0"/>
              </a:p>
            </p:txBody>
          </p:sp>
        </mc:Choice>
        <mc:Fallback xmlns="">
          <p:sp>
            <p:nvSpPr>
              <p:cNvPr id="15" name="文本框 14">
                <a:extLst>
                  <a:ext uri="{FF2B5EF4-FFF2-40B4-BE49-F238E27FC236}">
                    <a16:creationId xmlns:a16="http://schemas.microsoft.com/office/drawing/2014/main" id="{1276E22A-9E0E-AFFC-56AC-FAC357829DF6}"/>
                  </a:ext>
                </a:extLst>
              </p:cNvPr>
              <p:cNvSpPr txBox="1">
                <a:spLocks noRot="1" noChangeAspect="1" noMove="1" noResize="1" noEditPoints="1" noAdjustHandles="1" noChangeArrowheads="1" noChangeShapeType="1" noTextEdit="1"/>
              </p:cNvSpPr>
              <p:nvPr/>
            </p:nvSpPr>
            <p:spPr>
              <a:xfrm>
                <a:off x="7968001" y="4562758"/>
                <a:ext cx="162673" cy="153888"/>
              </a:xfrm>
              <a:prstGeom prst="rect">
                <a:avLst/>
              </a:prstGeom>
              <a:blipFill>
                <a:blip r:embed="rId5"/>
                <a:stretch>
                  <a:fillRect l="-11111" r="-7407" b="-11538"/>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9870CE7A-7794-1E0F-71B0-AD573CD05E26}"/>
              </a:ext>
            </a:extLst>
          </p:cNvPr>
          <p:cNvSpPr/>
          <p:nvPr/>
        </p:nvSpPr>
        <p:spPr>
          <a:xfrm>
            <a:off x="9634232" y="4823523"/>
            <a:ext cx="137251" cy="585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9F2A526-90E8-1900-3B60-25F8FC51C5BC}"/>
              </a:ext>
            </a:extLst>
          </p:cNvPr>
          <p:cNvSpPr/>
          <p:nvPr/>
        </p:nvSpPr>
        <p:spPr>
          <a:xfrm>
            <a:off x="10031528" y="4823523"/>
            <a:ext cx="137251" cy="5852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62D2786-1B83-7AE7-504D-9245DE68469E}"/>
              </a:ext>
            </a:extLst>
          </p:cNvPr>
          <p:cNvSpPr/>
          <p:nvPr/>
        </p:nvSpPr>
        <p:spPr>
          <a:xfrm>
            <a:off x="10676084" y="4823523"/>
            <a:ext cx="137251" cy="5852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B79EC49-969F-EF61-5BFB-375B19FBF85A}"/>
                  </a:ext>
                </a:extLst>
              </p:cNvPr>
              <p:cNvSpPr txBox="1"/>
              <p:nvPr/>
            </p:nvSpPr>
            <p:spPr>
              <a:xfrm>
                <a:off x="9773991" y="4562758"/>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5</m:t>
                          </m:r>
                        </m:sub>
                      </m:sSub>
                    </m:oMath>
                  </m:oMathPara>
                </a14:m>
                <a:endParaRPr lang="zh-CN" altLang="en-US" sz="1000" dirty="0"/>
              </a:p>
            </p:txBody>
          </p:sp>
        </mc:Choice>
        <mc:Fallback xmlns="">
          <p:sp>
            <p:nvSpPr>
              <p:cNvPr id="19" name="文本框 18">
                <a:extLst>
                  <a:ext uri="{FF2B5EF4-FFF2-40B4-BE49-F238E27FC236}">
                    <a16:creationId xmlns:a16="http://schemas.microsoft.com/office/drawing/2014/main" id="{3B79EC49-969F-EF61-5BFB-375B19FBF85A}"/>
                  </a:ext>
                </a:extLst>
              </p:cNvPr>
              <p:cNvSpPr txBox="1">
                <a:spLocks noRot="1" noChangeAspect="1" noMove="1" noResize="1" noEditPoints="1" noAdjustHandles="1" noChangeArrowheads="1" noChangeShapeType="1" noTextEdit="1"/>
              </p:cNvSpPr>
              <p:nvPr/>
            </p:nvSpPr>
            <p:spPr>
              <a:xfrm>
                <a:off x="9773991" y="4562758"/>
                <a:ext cx="374862" cy="153888"/>
              </a:xfrm>
              <a:prstGeom prst="rect">
                <a:avLst/>
              </a:prstGeom>
              <a:blipFill>
                <a:blip r:embed="rId6"/>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EE25019-1A79-86A2-1769-28EB121028C3}"/>
                  </a:ext>
                </a:extLst>
              </p:cNvPr>
              <p:cNvSpPr txBox="1"/>
              <p:nvPr/>
            </p:nvSpPr>
            <p:spPr>
              <a:xfrm>
                <a:off x="9329916" y="4562758"/>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0</m:t>
                          </m:r>
                        </m:sub>
                      </m:sSub>
                    </m:oMath>
                  </m:oMathPara>
                </a14:m>
                <a:endParaRPr lang="zh-CN" altLang="en-US" sz="1000" dirty="0"/>
              </a:p>
            </p:txBody>
          </p:sp>
        </mc:Choice>
        <mc:Fallback xmlns="">
          <p:sp>
            <p:nvSpPr>
              <p:cNvPr id="20" name="文本框 19">
                <a:extLst>
                  <a:ext uri="{FF2B5EF4-FFF2-40B4-BE49-F238E27FC236}">
                    <a16:creationId xmlns:a16="http://schemas.microsoft.com/office/drawing/2014/main" id="{8EE25019-1A79-86A2-1769-28EB121028C3}"/>
                  </a:ext>
                </a:extLst>
              </p:cNvPr>
              <p:cNvSpPr txBox="1">
                <a:spLocks noRot="1" noChangeAspect="1" noMove="1" noResize="1" noEditPoints="1" noAdjustHandles="1" noChangeArrowheads="1" noChangeShapeType="1" noTextEdit="1"/>
              </p:cNvSpPr>
              <p:nvPr/>
            </p:nvSpPr>
            <p:spPr>
              <a:xfrm>
                <a:off x="9329916" y="4562758"/>
                <a:ext cx="374862" cy="153888"/>
              </a:xfrm>
              <a:prstGeom prst="rect">
                <a:avLst/>
              </a:prstGeom>
              <a:blipFill>
                <a:blip r:embed="rId7"/>
                <a:stretch>
                  <a:fillRect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E13BEF91-E493-C5F2-E5F6-5C668596C8DF}"/>
                  </a:ext>
                </a:extLst>
              </p:cNvPr>
              <p:cNvSpPr txBox="1"/>
              <p:nvPr/>
            </p:nvSpPr>
            <p:spPr>
              <a:xfrm>
                <a:off x="10688994" y="4562758"/>
                <a:ext cx="374862" cy="1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latin typeface="Cambria Math" panose="02040503050406030204" pitchFamily="18" charset="0"/>
                            </a:rPr>
                          </m:ctrlPr>
                        </m:sSubPr>
                        <m:e>
                          <m:r>
                            <a:rPr lang="zh-CN" altLang="en-US" sz="1000" i="1" smtClean="0">
                              <a:latin typeface="Cambria Math" panose="02040503050406030204" pitchFamily="18" charset="0"/>
                            </a:rPr>
                            <m:t>𝛽</m:t>
                          </m:r>
                        </m:e>
                        <m:sub>
                          <m:r>
                            <a:rPr lang="en-US" altLang="zh-CN" sz="1000" b="0" i="1" smtClean="0">
                              <a:latin typeface="Cambria Math" panose="02040503050406030204" pitchFamily="18" charset="0"/>
                            </a:rPr>
                            <m:t>9</m:t>
                          </m:r>
                        </m:sub>
                      </m:sSub>
                    </m:oMath>
                  </m:oMathPara>
                </a14:m>
                <a:endParaRPr lang="zh-CN" altLang="en-US" sz="1000" dirty="0"/>
              </a:p>
            </p:txBody>
          </p:sp>
        </mc:Choice>
        <mc:Fallback xmlns="">
          <p:sp>
            <p:nvSpPr>
              <p:cNvPr id="21" name="文本框 20">
                <a:extLst>
                  <a:ext uri="{FF2B5EF4-FFF2-40B4-BE49-F238E27FC236}">
                    <a16:creationId xmlns:a16="http://schemas.microsoft.com/office/drawing/2014/main" id="{E13BEF91-E493-C5F2-E5F6-5C668596C8DF}"/>
                  </a:ext>
                </a:extLst>
              </p:cNvPr>
              <p:cNvSpPr txBox="1">
                <a:spLocks noRot="1" noChangeAspect="1" noMove="1" noResize="1" noEditPoints="1" noAdjustHandles="1" noChangeArrowheads="1" noChangeShapeType="1" noTextEdit="1"/>
              </p:cNvSpPr>
              <p:nvPr/>
            </p:nvSpPr>
            <p:spPr>
              <a:xfrm>
                <a:off x="10688994" y="4562758"/>
                <a:ext cx="374862" cy="153888"/>
              </a:xfrm>
              <a:prstGeom prst="rect">
                <a:avLst/>
              </a:prstGeom>
              <a:blipFill>
                <a:blip r:embed="rId8"/>
                <a:stretch>
                  <a:fillRect b="-30769"/>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1C22F6FC-FEB9-482F-B619-9A4439F6BC4A}"/>
              </a:ext>
            </a:extLst>
          </p:cNvPr>
          <p:cNvSpPr txBox="1"/>
          <p:nvPr/>
        </p:nvSpPr>
        <p:spPr>
          <a:xfrm>
            <a:off x="9634232" y="5387956"/>
            <a:ext cx="116089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Age representation</a:t>
            </a:r>
            <a:endParaRPr lang="zh-CN" altLang="en-US" sz="1000"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CA488CED-4B60-0186-5D9D-5703D7ED1C0F}"/>
              </a:ext>
            </a:extLst>
          </p:cNvPr>
          <p:cNvSpPr txBox="1"/>
          <p:nvPr/>
        </p:nvSpPr>
        <p:spPr>
          <a:xfrm>
            <a:off x="7341274" y="5387956"/>
            <a:ext cx="1326004"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Gender representation</a:t>
            </a:r>
            <a:endParaRPr lang="zh-CN" altLang="en-US" sz="1000"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01DC6E56-5172-3E9F-1ED9-8C86885440CE}"/>
              </a:ext>
            </a:extLst>
          </p:cNvPr>
          <p:cNvSpPr txBox="1"/>
          <p:nvPr/>
        </p:nvSpPr>
        <p:spPr>
          <a:xfrm>
            <a:off x="7249902" y="4993021"/>
            <a:ext cx="44916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Male</a:t>
            </a:r>
            <a:endParaRPr lang="zh-CN" altLang="en-US" sz="1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94D91A60-C506-F90B-6E65-2FA67123F902}"/>
              </a:ext>
            </a:extLst>
          </p:cNvPr>
          <p:cNvSpPr txBox="1"/>
          <p:nvPr/>
        </p:nvSpPr>
        <p:spPr>
          <a:xfrm>
            <a:off x="8219881" y="4993021"/>
            <a:ext cx="562975"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Female</a:t>
            </a:r>
            <a:endParaRPr lang="zh-CN" altLang="en-US" sz="10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9D738448-7F58-79BB-1A00-D3AA0C8E5BF6}"/>
              </a:ext>
            </a:extLst>
          </p:cNvPr>
          <p:cNvSpPr txBox="1"/>
          <p:nvPr/>
        </p:nvSpPr>
        <p:spPr>
          <a:xfrm>
            <a:off x="9288244" y="4993021"/>
            <a:ext cx="35618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0-2</a:t>
            </a:r>
            <a:endParaRPr lang="zh-CN" altLang="en-US" sz="10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C9656C1E-326C-F071-5381-3D3C78B9F598}"/>
              </a:ext>
            </a:extLst>
          </p:cNvPr>
          <p:cNvSpPr txBox="1"/>
          <p:nvPr/>
        </p:nvSpPr>
        <p:spPr>
          <a:xfrm>
            <a:off x="10791064" y="4993021"/>
            <a:ext cx="385042"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70+</a:t>
            </a:r>
            <a:endParaRPr lang="zh-CN" altLang="en-US" sz="1000" dirty="0">
              <a:latin typeface="Times New Roman" panose="02020603050405020304" pitchFamily="18" charset="0"/>
              <a:cs typeface="Times New Roman" panose="02020603050405020304" pitchFamily="18" charset="0"/>
            </a:endParaRPr>
          </a:p>
        </p:txBody>
      </p:sp>
      <p:grpSp>
        <p:nvGrpSpPr>
          <p:cNvPr id="28" name="组合 27">
            <a:extLst>
              <a:ext uri="{FF2B5EF4-FFF2-40B4-BE49-F238E27FC236}">
                <a16:creationId xmlns:a16="http://schemas.microsoft.com/office/drawing/2014/main" id="{E7E28C1F-33D9-464F-39B0-62DB7D0375AD}"/>
              </a:ext>
            </a:extLst>
          </p:cNvPr>
          <p:cNvGrpSpPr/>
          <p:nvPr/>
        </p:nvGrpSpPr>
        <p:grpSpPr>
          <a:xfrm>
            <a:off x="10182811" y="4433191"/>
            <a:ext cx="180000" cy="180000"/>
            <a:chOff x="3464241" y="3787507"/>
            <a:chExt cx="540000" cy="540000"/>
          </a:xfrm>
        </p:grpSpPr>
        <p:sp>
          <p:nvSpPr>
            <p:cNvPr id="29" name="椭圆 28">
              <a:extLst>
                <a:ext uri="{FF2B5EF4-FFF2-40B4-BE49-F238E27FC236}">
                  <a16:creationId xmlns:a16="http://schemas.microsoft.com/office/drawing/2014/main" id="{194F6E23-98DB-AF8A-A20C-5BE384609D4E}"/>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30" name="直接连接符 29">
              <a:extLst>
                <a:ext uri="{FF2B5EF4-FFF2-40B4-BE49-F238E27FC236}">
                  <a16:creationId xmlns:a16="http://schemas.microsoft.com/office/drawing/2014/main" id="{53299134-7A2A-7A0F-71C9-C9F99EABA265}"/>
                </a:ext>
              </a:extLst>
            </p:cNvPr>
            <p:cNvCxnSpPr>
              <a:cxnSpLocks/>
              <a:stCxn id="29" idx="2"/>
              <a:endCxn id="29"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a:extLst>
                <a:ext uri="{FF2B5EF4-FFF2-40B4-BE49-F238E27FC236}">
                  <a16:creationId xmlns:a16="http://schemas.microsoft.com/office/drawing/2014/main" id="{609FCED3-7C63-C2F6-4AD6-7D86F1AA1327}"/>
                </a:ext>
              </a:extLst>
            </p:cNvPr>
            <p:cNvCxnSpPr>
              <a:cxnSpLocks/>
              <a:stCxn id="29" idx="0"/>
              <a:endCxn id="29"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grpSp>
        <p:nvGrpSpPr>
          <p:cNvPr id="32" name="组合 31">
            <a:extLst>
              <a:ext uri="{FF2B5EF4-FFF2-40B4-BE49-F238E27FC236}">
                <a16:creationId xmlns:a16="http://schemas.microsoft.com/office/drawing/2014/main" id="{DFB166F6-7327-15F6-CBC3-8ACDA0DEF3DD}"/>
              </a:ext>
            </a:extLst>
          </p:cNvPr>
          <p:cNvGrpSpPr/>
          <p:nvPr/>
        </p:nvGrpSpPr>
        <p:grpSpPr>
          <a:xfrm>
            <a:off x="7851693" y="4433191"/>
            <a:ext cx="180000" cy="180000"/>
            <a:chOff x="3464241" y="3787507"/>
            <a:chExt cx="540000" cy="540000"/>
          </a:xfrm>
        </p:grpSpPr>
        <p:sp>
          <p:nvSpPr>
            <p:cNvPr id="33" name="椭圆 32">
              <a:extLst>
                <a:ext uri="{FF2B5EF4-FFF2-40B4-BE49-F238E27FC236}">
                  <a16:creationId xmlns:a16="http://schemas.microsoft.com/office/drawing/2014/main" id="{D6FAB2F2-2467-F26E-345E-8D01F6CCE7E7}"/>
                </a:ext>
              </a:extLst>
            </p:cNvPr>
            <p:cNvSpPr/>
            <p:nvPr/>
          </p:nvSpPr>
          <p:spPr>
            <a:xfrm>
              <a:off x="3464241" y="3787507"/>
              <a:ext cx="540000" cy="540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FB48D9BF-9BA7-1918-9433-B009E1533916}"/>
                </a:ext>
              </a:extLst>
            </p:cNvPr>
            <p:cNvCxnSpPr>
              <a:cxnSpLocks/>
              <a:stCxn id="33" idx="2"/>
              <a:endCxn id="33" idx="6"/>
            </p:cNvCxnSpPr>
            <p:nvPr/>
          </p:nvCxnSpPr>
          <p:spPr>
            <a:xfrm>
              <a:off x="3464241" y="4057507"/>
              <a:ext cx="540000" cy="0"/>
            </a:xfrm>
            <a:prstGeom prst="line">
              <a:avLst/>
            </a:prstGeom>
          </p:spPr>
          <p:style>
            <a:lnRef idx="2">
              <a:schemeClr val="dk1"/>
            </a:lnRef>
            <a:fillRef idx="0">
              <a:schemeClr val="dk1"/>
            </a:fillRef>
            <a:effectRef idx="1">
              <a:schemeClr val="dk1"/>
            </a:effectRef>
            <a:fontRef idx="minor">
              <a:schemeClr val="tx1"/>
            </a:fontRef>
          </p:style>
        </p:cxnSp>
        <p:cxnSp>
          <p:nvCxnSpPr>
            <p:cNvPr id="35" name="直接连接符 34">
              <a:extLst>
                <a:ext uri="{FF2B5EF4-FFF2-40B4-BE49-F238E27FC236}">
                  <a16:creationId xmlns:a16="http://schemas.microsoft.com/office/drawing/2014/main" id="{2E33E1BD-D1A5-4A8D-72A5-273DCF68040C}"/>
                </a:ext>
              </a:extLst>
            </p:cNvPr>
            <p:cNvCxnSpPr>
              <a:cxnSpLocks/>
              <a:stCxn id="33" idx="0"/>
              <a:endCxn id="33" idx="4"/>
            </p:cNvCxnSpPr>
            <p:nvPr/>
          </p:nvCxnSpPr>
          <p:spPr>
            <a:xfrm>
              <a:off x="3734241" y="3787507"/>
              <a:ext cx="0" cy="540000"/>
            </a:xfrm>
            <a:prstGeom prst="line">
              <a:avLst/>
            </a:prstGeom>
          </p:spPr>
          <p:style>
            <a:lnRef idx="2">
              <a:schemeClr val="dk1"/>
            </a:lnRef>
            <a:fillRef idx="0">
              <a:schemeClr val="dk1"/>
            </a:fillRef>
            <a:effectRef idx="1">
              <a:schemeClr val="dk1"/>
            </a:effectRef>
            <a:fontRef idx="minor">
              <a:schemeClr val="tx1"/>
            </a:fontRef>
          </p:style>
        </p:cxnSp>
      </p:grpSp>
      <p:sp>
        <p:nvSpPr>
          <p:cNvPr id="36" name="文本框 35">
            <a:extLst>
              <a:ext uri="{FF2B5EF4-FFF2-40B4-BE49-F238E27FC236}">
                <a16:creationId xmlns:a16="http://schemas.microsoft.com/office/drawing/2014/main" id="{272B5A6A-2E54-E933-7562-62BA9914C748}"/>
              </a:ext>
            </a:extLst>
          </p:cNvPr>
          <p:cNvSpPr txBox="1"/>
          <p:nvPr/>
        </p:nvSpPr>
        <p:spPr>
          <a:xfrm>
            <a:off x="10041545" y="4993021"/>
            <a:ext cx="484428" cy="246221"/>
          </a:xfrm>
          <a:prstGeom prst="rect">
            <a:avLst/>
          </a:prstGeom>
          <a:noFill/>
        </p:spPr>
        <p:txBody>
          <a:bodyPr wrap="square" rtlCol="0">
            <a:spAutoFit/>
          </a:bodyPr>
          <a:lstStyle/>
          <a:p>
            <a:r>
              <a:rPr lang="en-US" altLang="zh-CN" sz="1000" dirty="0">
                <a:latin typeface="Times New Roman" panose="02020603050405020304" pitchFamily="18" charset="0"/>
                <a:cs typeface="Times New Roman" panose="02020603050405020304" pitchFamily="18" charset="0"/>
              </a:rPr>
              <a:t>20-30</a:t>
            </a:r>
            <a:endParaRPr lang="zh-CN" altLang="en-US" sz="1000" dirty="0">
              <a:latin typeface="Times New Roman" panose="02020603050405020304" pitchFamily="18" charset="0"/>
              <a:cs typeface="Times New Roman" panose="02020603050405020304" pitchFamily="18" charset="0"/>
            </a:endParaRPr>
          </a:p>
        </p:txBody>
      </p:sp>
      <p:cxnSp>
        <p:nvCxnSpPr>
          <p:cNvPr id="37" name="连接符: 肘形 36">
            <a:extLst>
              <a:ext uri="{FF2B5EF4-FFF2-40B4-BE49-F238E27FC236}">
                <a16:creationId xmlns:a16="http://schemas.microsoft.com/office/drawing/2014/main" id="{7EE21EA5-2A18-E6C0-C5C9-93342C7A3876}"/>
              </a:ext>
            </a:extLst>
          </p:cNvPr>
          <p:cNvCxnSpPr>
            <a:cxnSpLocks/>
            <a:stCxn id="12" idx="0"/>
            <a:endCxn id="33" idx="2"/>
          </p:cNvCxnSpPr>
          <p:nvPr/>
        </p:nvCxnSpPr>
        <p:spPr>
          <a:xfrm rot="5400000" flipH="1" flipV="1">
            <a:off x="7638179" y="4610009"/>
            <a:ext cx="300332" cy="126696"/>
          </a:xfrm>
          <a:prstGeom prst="bentConnector2">
            <a:avLst/>
          </a:prstGeom>
        </p:spPr>
        <p:style>
          <a:lnRef idx="1">
            <a:schemeClr val="dk1"/>
          </a:lnRef>
          <a:fillRef idx="0">
            <a:schemeClr val="dk1"/>
          </a:fillRef>
          <a:effectRef idx="0">
            <a:schemeClr val="dk1"/>
          </a:effectRef>
          <a:fontRef idx="minor">
            <a:schemeClr val="tx1"/>
          </a:fontRef>
        </p:style>
      </p:cxnSp>
      <p:cxnSp>
        <p:nvCxnSpPr>
          <p:cNvPr id="38" name="连接符: 肘形 37">
            <a:extLst>
              <a:ext uri="{FF2B5EF4-FFF2-40B4-BE49-F238E27FC236}">
                <a16:creationId xmlns:a16="http://schemas.microsoft.com/office/drawing/2014/main" id="{47FC2F0D-10DA-12DD-A7A2-65334BF31440}"/>
              </a:ext>
            </a:extLst>
          </p:cNvPr>
          <p:cNvCxnSpPr>
            <a:cxnSpLocks/>
            <a:stCxn id="13" idx="0"/>
            <a:endCxn id="33" idx="6"/>
          </p:cNvCxnSpPr>
          <p:nvPr/>
        </p:nvCxnSpPr>
        <p:spPr>
          <a:xfrm rot="16200000" flipV="1">
            <a:off x="7931414" y="4623470"/>
            <a:ext cx="300332" cy="99773"/>
          </a:xfrm>
          <a:prstGeom prst="bentConnector2">
            <a:avLst/>
          </a:prstGeom>
        </p:spPr>
        <p:style>
          <a:lnRef idx="1">
            <a:schemeClr val="dk1"/>
          </a:lnRef>
          <a:fillRef idx="0">
            <a:schemeClr val="dk1"/>
          </a:fillRef>
          <a:effectRef idx="0">
            <a:schemeClr val="dk1"/>
          </a:effectRef>
          <a:fontRef idx="minor">
            <a:schemeClr val="tx1"/>
          </a:fontRef>
        </p:style>
      </p:cxnSp>
      <p:cxnSp>
        <p:nvCxnSpPr>
          <p:cNvPr id="39" name="连接符: 肘形 38">
            <a:extLst>
              <a:ext uri="{FF2B5EF4-FFF2-40B4-BE49-F238E27FC236}">
                <a16:creationId xmlns:a16="http://schemas.microsoft.com/office/drawing/2014/main" id="{675C1427-DE51-A2D2-D4F2-EDA01BCC0066}"/>
              </a:ext>
            </a:extLst>
          </p:cNvPr>
          <p:cNvCxnSpPr>
            <a:cxnSpLocks/>
            <a:stCxn id="16" idx="0"/>
            <a:endCxn id="29" idx="2"/>
          </p:cNvCxnSpPr>
          <p:nvPr/>
        </p:nvCxnSpPr>
        <p:spPr>
          <a:xfrm rot="5400000" flipH="1" flipV="1">
            <a:off x="9792668" y="4433381"/>
            <a:ext cx="300332" cy="479953"/>
          </a:xfrm>
          <a:prstGeom prst="bentConnector2">
            <a:avLst/>
          </a:prstGeom>
        </p:spPr>
        <p:style>
          <a:lnRef idx="1">
            <a:schemeClr val="dk1"/>
          </a:lnRef>
          <a:fillRef idx="0">
            <a:schemeClr val="dk1"/>
          </a:fillRef>
          <a:effectRef idx="0">
            <a:schemeClr val="dk1"/>
          </a:effectRef>
          <a:fontRef idx="minor">
            <a:schemeClr val="tx1"/>
          </a:fontRef>
        </p:style>
      </p:cxnSp>
      <p:cxnSp>
        <p:nvCxnSpPr>
          <p:cNvPr id="40" name="连接符: 肘形 39">
            <a:extLst>
              <a:ext uri="{FF2B5EF4-FFF2-40B4-BE49-F238E27FC236}">
                <a16:creationId xmlns:a16="http://schemas.microsoft.com/office/drawing/2014/main" id="{91669135-09C9-7780-A4FB-FF5C0284A6E2}"/>
              </a:ext>
            </a:extLst>
          </p:cNvPr>
          <p:cNvCxnSpPr>
            <a:cxnSpLocks/>
            <a:stCxn id="18" idx="0"/>
            <a:endCxn id="29" idx="6"/>
          </p:cNvCxnSpPr>
          <p:nvPr/>
        </p:nvCxnSpPr>
        <p:spPr>
          <a:xfrm rot="16200000" flipV="1">
            <a:off x="10403595" y="4482407"/>
            <a:ext cx="300332" cy="381899"/>
          </a:xfrm>
          <a:prstGeom prst="bentConnector2">
            <a:avLst/>
          </a:prstGeom>
        </p:spPr>
        <p:style>
          <a:lnRef idx="1">
            <a:schemeClr val="dk1"/>
          </a:lnRef>
          <a:fillRef idx="0">
            <a:schemeClr val="dk1"/>
          </a:fillRef>
          <a:effectRef idx="0">
            <a:schemeClr val="dk1"/>
          </a:effectRef>
          <a:fontRef idx="minor">
            <a:schemeClr val="tx1"/>
          </a:fontRef>
        </p:style>
      </p:cxnSp>
      <p:cxnSp>
        <p:nvCxnSpPr>
          <p:cNvPr id="41" name="连接符: 肘形 40">
            <a:extLst>
              <a:ext uri="{FF2B5EF4-FFF2-40B4-BE49-F238E27FC236}">
                <a16:creationId xmlns:a16="http://schemas.microsoft.com/office/drawing/2014/main" id="{B5B70943-6BA9-5D14-12E9-3BCF49EE348F}"/>
              </a:ext>
            </a:extLst>
          </p:cNvPr>
          <p:cNvCxnSpPr>
            <a:cxnSpLocks/>
            <a:stCxn id="29" idx="0"/>
          </p:cNvCxnSpPr>
          <p:nvPr/>
        </p:nvCxnSpPr>
        <p:spPr>
          <a:xfrm rot="16200000" flipV="1">
            <a:off x="9924773" y="4085153"/>
            <a:ext cx="365390" cy="33068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47523597-A9A3-6443-5E0F-DED8541D8910}"/>
              </a:ext>
            </a:extLst>
          </p:cNvPr>
          <p:cNvSpPr txBox="1"/>
          <p:nvPr/>
        </p:nvSpPr>
        <p:spPr>
          <a:xfrm>
            <a:off x="9733157" y="4977632"/>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sp>
        <p:nvSpPr>
          <p:cNvPr id="43" name="文本框 42">
            <a:extLst>
              <a:ext uri="{FF2B5EF4-FFF2-40B4-BE49-F238E27FC236}">
                <a16:creationId xmlns:a16="http://schemas.microsoft.com/office/drawing/2014/main" id="{C8C1DBDA-48D1-664B-2094-197CADD7E2CF}"/>
              </a:ext>
            </a:extLst>
          </p:cNvPr>
          <p:cNvSpPr txBox="1"/>
          <p:nvPr/>
        </p:nvSpPr>
        <p:spPr>
          <a:xfrm>
            <a:off x="10400893" y="4977632"/>
            <a:ext cx="348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p>
        </p:txBody>
      </p:sp>
      <p:cxnSp>
        <p:nvCxnSpPr>
          <p:cNvPr id="44" name="直接连接符 43">
            <a:extLst>
              <a:ext uri="{FF2B5EF4-FFF2-40B4-BE49-F238E27FC236}">
                <a16:creationId xmlns:a16="http://schemas.microsoft.com/office/drawing/2014/main" id="{21F5D893-B46C-D344-6D3E-05E9D5EFBF66}"/>
              </a:ext>
            </a:extLst>
          </p:cNvPr>
          <p:cNvCxnSpPr>
            <a:cxnSpLocks/>
            <a:stCxn id="17" idx="0"/>
          </p:cNvCxnSpPr>
          <p:nvPr/>
        </p:nvCxnSpPr>
        <p:spPr>
          <a:xfrm flipV="1">
            <a:off x="10100154" y="4521130"/>
            <a:ext cx="0" cy="302393"/>
          </a:xfrm>
          <a:prstGeom prst="line">
            <a:avLst/>
          </a:prstGeom>
        </p:spPr>
        <p:style>
          <a:lnRef idx="1">
            <a:schemeClr val="dk1"/>
          </a:lnRef>
          <a:fillRef idx="0">
            <a:schemeClr val="dk1"/>
          </a:fillRef>
          <a:effectRef idx="0">
            <a:schemeClr val="dk1"/>
          </a:effectRef>
          <a:fontRef idx="minor">
            <a:schemeClr val="tx1"/>
          </a:fontRef>
        </p:style>
      </p:cxnSp>
      <p:cxnSp>
        <p:nvCxnSpPr>
          <p:cNvPr id="45" name="连接符: 肘形 44">
            <a:extLst>
              <a:ext uri="{FF2B5EF4-FFF2-40B4-BE49-F238E27FC236}">
                <a16:creationId xmlns:a16="http://schemas.microsoft.com/office/drawing/2014/main" id="{6D0C1654-9741-0860-C16F-A639B908DAE3}"/>
              </a:ext>
            </a:extLst>
          </p:cNvPr>
          <p:cNvCxnSpPr>
            <a:cxnSpLocks/>
            <a:stCxn id="33" idx="0"/>
          </p:cNvCxnSpPr>
          <p:nvPr/>
        </p:nvCxnSpPr>
        <p:spPr>
          <a:xfrm rot="5400000" flipH="1" flipV="1">
            <a:off x="8759214" y="3250280"/>
            <a:ext cx="365390" cy="2000432"/>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242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D32F383-D037-BEDB-2876-658E35FC23D2}"/>
              </a:ext>
            </a:extLst>
          </p:cNvPr>
          <p:cNvPicPr>
            <a:picLocks noChangeAspect="1"/>
          </p:cNvPicPr>
          <p:nvPr/>
        </p:nvPicPr>
        <p:blipFill>
          <a:blip r:embed="rId3"/>
          <a:stretch>
            <a:fillRect/>
          </a:stretch>
        </p:blipFill>
        <p:spPr>
          <a:xfrm>
            <a:off x="5200648" y="4943036"/>
            <a:ext cx="2840915" cy="649556"/>
          </a:xfrm>
          <a:prstGeom prst="rect">
            <a:avLst/>
          </a:prstGeom>
        </p:spPr>
      </p:pic>
      <p:sp>
        <p:nvSpPr>
          <p:cNvPr id="3" name="内容占位符 2">
            <a:extLst>
              <a:ext uri="{FF2B5EF4-FFF2-40B4-BE49-F238E27FC236}">
                <a16:creationId xmlns:a16="http://schemas.microsoft.com/office/drawing/2014/main" id="{7DF49FFF-89D1-45A4-0709-018690BB48F1}"/>
              </a:ext>
            </a:extLst>
          </p:cNvPr>
          <p:cNvSpPr>
            <a:spLocks noGrp="1"/>
          </p:cNvSpPr>
          <p:nvPr>
            <p:ph idx="1"/>
          </p:nvPr>
        </p:nvSpPr>
        <p:spPr/>
        <p:txBody>
          <a:bodyPr>
            <a:normAutofit/>
          </a:bodyPr>
          <a:lstStyle/>
          <a:p>
            <a:pPr>
              <a:buFont typeface="Wingdings" panose="05000000000000000000" pitchFamily="2" charset="2"/>
              <a:buChar char="Ø"/>
            </a:pPr>
            <a:r>
              <a:rPr lang="en-US" altLang="zh-CN" dirty="0"/>
              <a:t> Image Restoration</a:t>
            </a:r>
          </a:p>
          <a:p>
            <a:pPr marL="914400" lvl="2" indent="0">
              <a:buNone/>
            </a:pPr>
            <a:r>
              <a:rPr lang="en-US" altLang="zh-CN" dirty="0"/>
              <a:t> </a:t>
            </a:r>
          </a:p>
          <a:p>
            <a:pPr lvl="1">
              <a:buFont typeface="Wingdings" panose="05000000000000000000" pitchFamily="2" charset="2"/>
              <a:buChar char="u"/>
            </a:pPr>
            <a:r>
              <a:rPr lang="en-US" altLang="zh-CN" dirty="0"/>
              <a:t>Reconstruction Loss</a:t>
            </a:r>
          </a:p>
          <a:p>
            <a:pPr marL="914400" lvl="2" indent="0">
              <a:buNone/>
            </a:pPr>
            <a:endParaRPr lang="en-US" altLang="zh-CN" dirty="0"/>
          </a:p>
          <a:p>
            <a:pPr lvl="1">
              <a:buFont typeface="Wingdings" panose="05000000000000000000" pitchFamily="2" charset="2"/>
              <a:buChar char="u"/>
            </a:pPr>
            <a:r>
              <a:rPr lang="en-US" altLang="zh-CN" dirty="0"/>
              <a:t>Adversarial Loss</a:t>
            </a:r>
          </a:p>
          <a:p>
            <a:pPr lvl="1">
              <a:buFont typeface="Wingdings" panose="05000000000000000000" pitchFamily="2" charset="2"/>
              <a:buChar char="n"/>
            </a:pPr>
            <a:endParaRPr lang="en-US" altLang="zh-CN" dirty="0"/>
          </a:p>
          <a:p>
            <a:pPr>
              <a:buFont typeface="Wingdings" panose="05000000000000000000" pitchFamily="2" charset="2"/>
              <a:buChar char="Ø"/>
            </a:pPr>
            <a:r>
              <a:rPr lang="en-US" altLang="zh-CN" dirty="0"/>
              <a:t>Attribute Consistency</a:t>
            </a:r>
          </a:p>
          <a:p>
            <a:pPr lvl="1">
              <a:buFont typeface="Wingdings" panose="05000000000000000000" pitchFamily="2" charset="2"/>
              <a:buChar char="u"/>
            </a:pPr>
            <a:endParaRPr lang="en-US" altLang="zh-CN" dirty="0"/>
          </a:p>
          <a:p>
            <a:pPr lvl="1">
              <a:buFont typeface="Wingdings" panose="05000000000000000000" pitchFamily="2" charset="2"/>
              <a:buChar char="u"/>
            </a:pPr>
            <a:r>
              <a:rPr lang="en-US" altLang="zh-CN" dirty="0"/>
              <a:t>Attribute Loss</a:t>
            </a:r>
          </a:p>
          <a:p>
            <a:pPr marL="914400" lvl="2" indent="0">
              <a:buNone/>
            </a:pPr>
            <a:endParaRPr lang="en-US" altLang="zh-CN" dirty="0"/>
          </a:p>
          <a:p>
            <a:pPr marL="457200" lvl="1" indent="0">
              <a:buNone/>
            </a:pPr>
            <a:endParaRPr lang="en-US" altLang="zh-CN" dirty="0"/>
          </a:p>
          <a:p>
            <a:pPr>
              <a:buFont typeface="Wingdings" panose="05000000000000000000" pitchFamily="2" charset="2"/>
              <a:buChar char="Ø"/>
            </a:pPr>
            <a:endParaRPr lang="zh-CN" altLang="en-US" dirty="0"/>
          </a:p>
        </p:txBody>
      </p:sp>
      <p:sp>
        <p:nvSpPr>
          <p:cNvPr id="4" name="矩形 3">
            <a:extLst>
              <a:ext uri="{FF2B5EF4-FFF2-40B4-BE49-F238E27FC236}">
                <a16:creationId xmlns:a16="http://schemas.microsoft.com/office/drawing/2014/main" id="{7F9AB1D9-CD93-A3AF-DEC6-ACAD66005117}"/>
              </a:ext>
            </a:extLst>
          </p:cNvPr>
          <p:cNvSpPr/>
          <p:nvPr/>
        </p:nvSpPr>
        <p:spPr>
          <a:xfrm>
            <a:off x="8802806" y="4933236"/>
            <a:ext cx="2840915" cy="1750029"/>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D4A9F95-CFDA-DDF8-A543-D84F9573BE34}"/>
              </a:ext>
            </a:extLst>
          </p:cNvPr>
          <p:cNvSpPr txBox="1"/>
          <p:nvPr/>
        </p:nvSpPr>
        <p:spPr>
          <a:xfrm>
            <a:off x="9526795" y="5045702"/>
            <a:ext cx="2116926" cy="1477328"/>
          </a:xfrm>
          <a:prstGeom prst="rect">
            <a:avLst/>
          </a:prstGeom>
          <a:noFill/>
        </p:spPr>
        <p:txBody>
          <a:bodyPr wrap="square" rtlCol="0">
            <a:spAutoFit/>
          </a:bodyPr>
          <a:lstStyle/>
          <a:p>
            <a:r>
              <a:rPr lang="en-US" altLang="zh-CN" dirty="0"/>
              <a:t>: Pretrained VGG-16</a:t>
            </a:r>
          </a:p>
          <a:p>
            <a:r>
              <a:rPr lang="en-US" altLang="zh-CN" dirty="0"/>
              <a:t>: Discriminator</a:t>
            </a:r>
          </a:p>
          <a:p>
            <a:r>
              <a:rPr lang="en-US" altLang="zh-CN" dirty="0"/>
              <a:t>: Gram matrix</a:t>
            </a:r>
          </a:p>
          <a:p>
            <a:r>
              <a:rPr lang="en-US" altLang="zh-CN" dirty="0"/>
              <a:t>: Restored image</a:t>
            </a:r>
          </a:p>
          <a:p>
            <a:r>
              <a:rPr lang="en-US" altLang="zh-CN" dirty="0"/>
              <a:t>: Target image</a:t>
            </a:r>
            <a:endParaRPr lang="zh-CN" altLang="en-US" dirty="0"/>
          </a:p>
        </p:txBody>
      </p:sp>
      <p:pic>
        <p:nvPicPr>
          <p:cNvPr id="15" name="图片 14">
            <a:extLst>
              <a:ext uri="{FF2B5EF4-FFF2-40B4-BE49-F238E27FC236}">
                <a16:creationId xmlns:a16="http://schemas.microsoft.com/office/drawing/2014/main" id="{4C2DDB20-8B40-8973-0F97-62DDFEC17EBF}"/>
              </a:ext>
            </a:extLst>
          </p:cNvPr>
          <p:cNvPicPr>
            <a:picLocks noChangeAspect="1"/>
          </p:cNvPicPr>
          <p:nvPr/>
        </p:nvPicPr>
        <p:blipFill>
          <a:blip r:embed="rId4"/>
          <a:stretch>
            <a:fillRect/>
          </a:stretch>
        </p:blipFill>
        <p:spPr>
          <a:xfrm>
            <a:off x="9397246" y="5119211"/>
            <a:ext cx="160034" cy="297206"/>
          </a:xfrm>
          <a:prstGeom prst="rect">
            <a:avLst/>
          </a:prstGeom>
        </p:spPr>
      </p:pic>
      <p:pic>
        <p:nvPicPr>
          <p:cNvPr id="17" name="图片 16">
            <a:extLst>
              <a:ext uri="{FF2B5EF4-FFF2-40B4-BE49-F238E27FC236}">
                <a16:creationId xmlns:a16="http://schemas.microsoft.com/office/drawing/2014/main" id="{E713C730-48F3-4E8B-E5C1-CD0D04A5B035}"/>
              </a:ext>
            </a:extLst>
          </p:cNvPr>
          <p:cNvPicPr>
            <a:picLocks noChangeAspect="1"/>
          </p:cNvPicPr>
          <p:nvPr/>
        </p:nvPicPr>
        <p:blipFill>
          <a:blip r:embed="rId5"/>
          <a:stretch>
            <a:fillRect/>
          </a:stretch>
        </p:blipFill>
        <p:spPr>
          <a:xfrm>
            <a:off x="9342163" y="5372602"/>
            <a:ext cx="220999" cy="304826"/>
          </a:xfrm>
          <a:prstGeom prst="rect">
            <a:avLst/>
          </a:prstGeom>
        </p:spPr>
      </p:pic>
      <p:pic>
        <p:nvPicPr>
          <p:cNvPr id="19" name="图片 18">
            <a:extLst>
              <a:ext uri="{FF2B5EF4-FFF2-40B4-BE49-F238E27FC236}">
                <a16:creationId xmlns:a16="http://schemas.microsoft.com/office/drawing/2014/main" id="{E4A64B99-1C46-8DC5-10F1-E0907BF75321}"/>
              </a:ext>
            </a:extLst>
          </p:cNvPr>
          <p:cNvPicPr>
            <a:picLocks noChangeAspect="1"/>
          </p:cNvPicPr>
          <p:nvPr/>
        </p:nvPicPr>
        <p:blipFill>
          <a:blip r:embed="rId6"/>
          <a:stretch>
            <a:fillRect/>
          </a:stretch>
        </p:blipFill>
        <p:spPr>
          <a:xfrm>
            <a:off x="8961131" y="5611127"/>
            <a:ext cx="632515" cy="289585"/>
          </a:xfrm>
          <a:prstGeom prst="rect">
            <a:avLst/>
          </a:prstGeom>
        </p:spPr>
      </p:pic>
      <p:sp>
        <p:nvSpPr>
          <p:cNvPr id="5" name="Rectangle 54">
            <a:extLst>
              <a:ext uri="{FF2B5EF4-FFF2-40B4-BE49-F238E27FC236}">
                <a16:creationId xmlns:a16="http://schemas.microsoft.com/office/drawing/2014/main" id="{251B3655-CE1A-7CA3-524E-6191B93DC8A1}"/>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7" name="Picture 2">
            <a:extLst>
              <a:ext uri="{FF2B5EF4-FFF2-40B4-BE49-F238E27FC236}">
                <a16:creationId xmlns:a16="http://schemas.microsoft.com/office/drawing/2014/main" id="{1CB13FD2-4C99-883A-6D6D-8B43D4F09DF2}"/>
              </a:ext>
            </a:extLst>
          </p:cNvPr>
          <p:cNvPicPr>
            <a:picLocks noChangeAspect="1" noChangeArrowheads="1"/>
          </p:cNvPicPr>
          <p:nvPr/>
        </p:nvPicPr>
        <p:blipFill rotWithShape="1">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5E4C9CB1-B11E-363B-B05E-D62362C317D1}"/>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Two-objective Optimization</a:t>
            </a:r>
            <a:endParaRPr lang="zh-CN" altLang="en-US"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54C5C043-C7A1-5DD1-55F9-372D1939599F}"/>
              </a:ext>
            </a:extLst>
          </p:cNvPr>
          <p:cNvPicPr>
            <a:picLocks noChangeAspect="1"/>
          </p:cNvPicPr>
          <p:nvPr/>
        </p:nvPicPr>
        <p:blipFill>
          <a:blip r:embed="rId8"/>
          <a:stretch>
            <a:fillRect/>
          </a:stretch>
        </p:blipFill>
        <p:spPr>
          <a:xfrm>
            <a:off x="9354948" y="5879671"/>
            <a:ext cx="214145" cy="356908"/>
          </a:xfrm>
          <a:prstGeom prst="rect">
            <a:avLst/>
          </a:prstGeom>
        </p:spPr>
      </p:pic>
      <p:pic>
        <p:nvPicPr>
          <p:cNvPr id="16" name="图片 15">
            <a:extLst>
              <a:ext uri="{FF2B5EF4-FFF2-40B4-BE49-F238E27FC236}">
                <a16:creationId xmlns:a16="http://schemas.microsoft.com/office/drawing/2014/main" id="{1CD3ABB5-A32C-9E60-31FD-567F92D5C576}"/>
              </a:ext>
            </a:extLst>
          </p:cNvPr>
          <p:cNvPicPr>
            <a:picLocks noChangeAspect="1"/>
          </p:cNvPicPr>
          <p:nvPr/>
        </p:nvPicPr>
        <p:blipFill>
          <a:blip r:embed="rId9"/>
          <a:stretch>
            <a:fillRect/>
          </a:stretch>
        </p:blipFill>
        <p:spPr>
          <a:xfrm>
            <a:off x="9362776" y="6274369"/>
            <a:ext cx="212901" cy="301609"/>
          </a:xfrm>
          <a:prstGeom prst="rect">
            <a:avLst/>
          </a:prstGeom>
        </p:spPr>
      </p:pic>
      <p:grpSp>
        <p:nvGrpSpPr>
          <p:cNvPr id="22" name="组合 21">
            <a:extLst>
              <a:ext uri="{FF2B5EF4-FFF2-40B4-BE49-F238E27FC236}">
                <a16:creationId xmlns:a16="http://schemas.microsoft.com/office/drawing/2014/main" id="{69EF13FA-5300-3E66-91E0-908EE696EC6D}"/>
              </a:ext>
            </a:extLst>
          </p:cNvPr>
          <p:cNvGrpSpPr/>
          <p:nvPr/>
        </p:nvGrpSpPr>
        <p:grpSpPr>
          <a:xfrm>
            <a:off x="5502912" y="2951474"/>
            <a:ext cx="5535492" cy="356711"/>
            <a:chOff x="5926303" y="3245718"/>
            <a:chExt cx="6787229" cy="429786"/>
          </a:xfrm>
        </p:grpSpPr>
        <p:pic>
          <p:nvPicPr>
            <p:cNvPr id="10" name="图片 9">
              <a:extLst>
                <a:ext uri="{FF2B5EF4-FFF2-40B4-BE49-F238E27FC236}">
                  <a16:creationId xmlns:a16="http://schemas.microsoft.com/office/drawing/2014/main" id="{236520A3-5BF8-B397-DD65-9A65DFE68D6A}"/>
                </a:ext>
              </a:extLst>
            </p:cNvPr>
            <p:cNvPicPr>
              <a:picLocks noChangeAspect="1"/>
            </p:cNvPicPr>
            <p:nvPr/>
          </p:nvPicPr>
          <p:blipFill>
            <a:blip r:embed="rId10"/>
            <a:stretch>
              <a:fillRect/>
            </a:stretch>
          </p:blipFill>
          <p:spPr>
            <a:xfrm>
              <a:off x="5926303" y="3245718"/>
              <a:ext cx="2708033" cy="429786"/>
            </a:xfrm>
            <a:prstGeom prst="rect">
              <a:avLst/>
            </a:prstGeom>
          </p:spPr>
        </p:pic>
        <p:pic>
          <p:nvPicPr>
            <p:cNvPr id="18" name="图片 17">
              <a:extLst>
                <a:ext uri="{FF2B5EF4-FFF2-40B4-BE49-F238E27FC236}">
                  <a16:creationId xmlns:a16="http://schemas.microsoft.com/office/drawing/2014/main" id="{D81A4708-95CB-B58C-0217-BF4BFD943333}"/>
                </a:ext>
              </a:extLst>
            </p:cNvPr>
            <p:cNvPicPr>
              <a:picLocks noChangeAspect="1"/>
            </p:cNvPicPr>
            <p:nvPr/>
          </p:nvPicPr>
          <p:blipFill>
            <a:blip r:embed="rId11"/>
            <a:stretch>
              <a:fillRect/>
            </a:stretch>
          </p:blipFill>
          <p:spPr>
            <a:xfrm>
              <a:off x="8645080" y="3250794"/>
              <a:ext cx="4068452" cy="424710"/>
            </a:xfrm>
            <a:prstGeom prst="rect">
              <a:avLst/>
            </a:prstGeom>
          </p:spPr>
        </p:pic>
      </p:grpSp>
      <p:pic>
        <p:nvPicPr>
          <p:cNvPr id="21" name="图片 20">
            <a:extLst>
              <a:ext uri="{FF2B5EF4-FFF2-40B4-BE49-F238E27FC236}">
                <a16:creationId xmlns:a16="http://schemas.microsoft.com/office/drawing/2014/main" id="{48F07344-055F-31B5-5418-1C92D8CB2794}"/>
              </a:ext>
            </a:extLst>
          </p:cNvPr>
          <p:cNvPicPr>
            <a:picLocks noChangeAspect="1"/>
          </p:cNvPicPr>
          <p:nvPr/>
        </p:nvPicPr>
        <p:blipFill>
          <a:blip r:embed="rId12"/>
          <a:stretch>
            <a:fillRect/>
          </a:stretch>
        </p:blipFill>
        <p:spPr>
          <a:xfrm>
            <a:off x="5424971" y="2626436"/>
            <a:ext cx="3199800" cy="356711"/>
          </a:xfrm>
          <a:prstGeom prst="rect">
            <a:avLst/>
          </a:prstGeom>
        </p:spPr>
      </p:pic>
      <p:grpSp>
        <p:nvGrpSpPr>
          <p:cNvPr id="25" name="组合 24">
            <a:extLst>
              <a:ext uri="{FF2B5EF4-FFF2-40B4-BE49-F238E27FC236}">
                <a16:creationId xmlns:a16="http://schemas.microsoft.com/office/drawing/2014/main" id="{45D9B608-2744-C76D-38A6-218B86E6A006}"/>
              </a:ext>
            </a:extLst>
          </p:cNvPr>
          <p:cNvGrpSpPr/>
          <p:nvPr/>
        </p:nvGrpSpPr>
        <p:grpSpPr>
          <a:xfrm>
            <a:off x="5330945" y="3484569"/>
            <a:ext cx="5389579" cy="610298"/>
            <a:chOff x="5423454" y="3867886"/>
            <a:chExt cx="5389579" cy="610298"/>
          </a:xfrm>
        </p:grpSpPr>
        <p:pic>
          <p:nvPicPr>
            <p:cNvPr id="9" name="图片 8">
              <a:extLst>
                <a:ext uri="{FF2B5EF4-FFF2-40B4-BE49-F238E27FC236}">
                  <a16:creationId xmlns:a16="http://schemas.microsoft.com/office/drawing/2014/main" id="{97A98E45-2F45-9692-2424-ACEC61FA10A8}"/>
                </a:ext>
              </a:extLst>
            </p:cNvPr>
            <p:cNvPicPr>
              <a:picLocks noChangeAspect="1"/>
            </p:cNvPicPr>
            <p:nvPr/>
          </p:nvPicPr>
          <p:blipFill>
            <a:blip r:embed="rId13"/>
            <a:stretch>
              <a:fillRect/>
            </a:stretch>
          </p:blipFill>
          <p:spPr>
            <a:xfrm>
              <a:off x="5423454" y="3867886"/>
              <a:ext cx="5335386" cy="610298"/>
            </a:xfrm>
            <a:prstGeom prst="rect">
              <a:avLst/>
            </a:prstGeom>
          </p:spPr>
        </p:pic>
        <p:sp>
          <p:nvSpPr>
            <p:cNvPr id="23" name="矩形 22">
              <a:extLst>
                <a:ext uri="{FF2B5EF4-FFF2-40B4-BE49-F238E27FC236}">
                  <a16:creationId xmlns:a16="http://schemas.microsoft.com/office/drawing/2014/main" id="{CE802544-45A2-DDCD-F374-9C8D498B998F}"/>
                </a:ext>
              </a:extLst>
            </p:cNvPr>
            <p:cNvSpPr/>
            <p:nvPr/>
          </p:nvSpPr>
          <p:spPr>
            <a:xfrm>
              <a:off x="8512885" y="4161252"/>
              <a:ext cx="181535" cy="316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94950C54-95E7-8CE2-0208-81AEB25243B8}"/>
                </a:ext>
              </a:extLst>
            </p:cNvPr>
            <p:cNvSpPr/>
            <p:nvPr/>
          </p:nvSpPr>
          <p:spPr>
            <a:xfrm>
              <a:off x="10631498" y="3867886"/>
              <a:ext cx="181535" cy="316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9259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内容占位符 2">
                <a:extLst>
                  <a:ext uri="{FF2B5EF4-FFF2-40B4-BE49-F238E27FC236}">
                    <a16:creationId xmlns:a16="http://schemas.microsoft.com/office/drawing/2014/main" id="{10E19041-2CC9-7E66-4E1B-7135B50D05A1}"/>
                  </a:ext>
                </a:extLst>
              </p:cNvPr>
              <p:cNvSpPr txBox="1">
                <a:spLocks/>
              </p:cNvSpPr>
              <p:nvPr/>
            </p:nvSpPr>
            <p:spPr>
              <a:xfrm>
                <a:off x="838200" y="1978024"/>
                <a:ext cx="10667999" cy="45456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altLang="zh-CN" dirty="0"/>
              </a:p>
              <a:p>
                <a:pPr marL="0" indent="0">
                  <a:buNone/>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For loss calculation:</a:t>
                </a:r>
              </a:p>
              <a:p>
                <a:pPr lvl="1">
                  <a:buFont typeface="Wingdings" panose="05000000000000000000" pitchFamily="2" charset="2"/>
                  <a:buChar char="n"/>
                </a:pPr>
                <a:r>
                  <a:rPr lang="zh-CN" altLang="en-US" dirty="0"/>
                  <a:t> 𝒴 </a:t>
                </a:r>
                <a:r>
                  <a:rPr lang="en-US" altLang="zh-CN" dirty="0"/>
                  <a:t>is degraded to </a:t>
                </a:r>
                <a:r>
                  <a:rPr lang="zh-CN" altLang="en-US" dirty="0"/>
                  <a:t>𝒳 </a:t>
                </a:r>
                <a:r>
                  <a:rPr lang="en-US" altLang="zh-CN" dirty="0"/>
                  <a:t>to form pair</a:t>
                </a:r>
              </a:p>
              <a:p>
                <a:pPr lvl="1">
                  <a:buFont typeface="Wingdings" panose="05000000000000000000" pitchFamily="2" charset="2"/>
                  <a:buChar char="n"/>
                </a:pPr>
                <a:r>
                  <a:rPr lang="en-US" altLang="zh-CN" dirty="0"/>
                  <a:t> FR model estimate </a:t>
                </a:r>
                <a14:m>
                  <m:oMath xmlns:m="http://schemas.openxmlformats.org/officeDocument/2006/math">
                    <m:acc>
                      <m:accPr>
                        <m:chr m:val="̂"/>
                        <m:ctrlPr>
                          <a:rPr lang="en-US" altLang="zh-CN" i="1" dirty="0">
                            <a:latin typeface="Cambria Math" panose="02040503050406030204" pitchFamily="18" charset="0"/>
                          </a:rPr>
                        </m:ctrlPr>
                      </m:accPr>
                      <m:e>
                        <m:r>
                          <m:rPr>
                            <m:nor/>
                          </m:rPr>
                          <a:rPr lang="zh-CN" altLang="en-US"/>
                          <m:t>𝒴</m:t>
                        </m:r>
                      </m:e>
                    </m:acc>
                    <m:r>
                      <a:rPr lang="zh-CN" altLang="en-US" i="1">
                        <a:latin typeface="Cambria Math" panose="02040503050406030204" pitchFamily="18" charset="0"/>
                      </a:rPr>
                      <m:t> </m:t>
                    </m:r>
                  </m:oMath>
                </a14:m>
                <a:r>
                  <a:rPr lang="en-US" altLang="zh-CN" dirty="0"/>
                  <a:t>based on </a:t>
                </a:r>
                <a:r>
                  <a:rPr lang="zh-CN" altLang="en-US" dirty="0"/>
                  <a:t>𝒳</a:t>
                </a:r>
                <a:endParaRPr lang="en-US" altLang="zh-CN" dirty="0"/>
              </a:p>
              <a:p>
                <a:pPr lvl="1">
                  <a:buFont typeface="Wingdings" panose="05000000000000000000" pitchFamily="2" charset="2"/>
                  <a:buChar char="n"/>
                </a:pPr>
                <a:r>
                  <a:rPr lang="en-US" altLang="zh-CN" dirty="0"/>
                  <a:t> Calculate losses based on </a:t>
                </a:r>
                <a14:m>
                  <m:oMath xmlns:m="http://schemas.openxmlformats.org/officeDocument/2006/math">
                    <m:acc>
                      <m:accPr>
                        <m:chr m:val="̂"/>
                        <m:ctrlPr>
                          <a:rPr lang="en-US" altLang="zh-CN" b="0" i="1" dirty="0" smtClean="0">
                            <a:latin typeface="Cambria Math" panose="02040503050406030204" pitchFamily="18" charset="0"/>
                          </a:rPr>
                        </m:ctrlPr>
                      </m:accPr>
                      <m:e>
                        <m:r>
                          <m:rPr>
                            <m:nor/>
                          </m:rPr>
                          <a:rPr lang="zh-CN" altLang="en-US"/>
                          <m:t>𝒴</m:t>
                        </m:r>
                      </m:e>
                    </m:acc>
                  </m:oMath>
                </a14:m>
                <a:r>
                  <a:rPr lang="en-US" altLang="zh-CN" dirty="0"/>
                  <a:t>, </a:t>
                </a:r>
                <a:r>
                  <a:rPr lang="zh-CN" altLang="en-US" dirty="0"/>
                  <a:t>𝒴 </a:t>
                </a:r>
                <a:r>
                  <a:rPr lang="en-US" altLang="zh-CN" dirty="0"/>
                  <a:t>and attribute</a:t>
                </a:r>
              </a:p>
              <a:p>
                <a:pPr>
                  <a:buFont typeface="Wingdings" panose="05000000000000000000" pitchFamily="2" charset="2"/>
                  <a:buChar char="Ø"/>
                </a:pPr>
                <a:r>
                  <a:rPr lang="en-US" altLang="zh-CN" dirty="0"/>
                  <a:t>Model only trained with paired image and attribute label </a:t>
                </a:r>
              </a:p>
              <a:p>
                <a:pPr marL="457200" lvl="1" indent="0">
                  <a:buFont typeface="Arial" panose="020B0604020202020204" pitchFamily="34" charset="0"/>
                  <a:buNone/>
                </a:pPr>
                <a:endParaRPr lang="en-US" altLang="zh-CN" dirty="0"/>
              </a:p>
              <a:p>
                <a:pPr>
                  <a:buFont typeface="Wingdings" panose="05000000000000000000" pitchFamily="2" charset="2"/>
                  <a:buChar char="Ø"/>
                </a:pPr>
                <a:endParaRPr lang="zh-CN" altLang="en-US" dirty="0"/>
              </a:p>
            </p:txBody>
          </p:sp>
        </mc:Choice>
        <mc:Fallback xmlns="">
          <p:sp>
            <p:nvSpPr>
              <p:cNvPr id="29" name="内容占位符 2">
                <a:extLst>
                  <a:ext uri="{FF2B5EF4-FFF2-40B4-BE49-F238E27FC236}">
                    <a16:creationId xmlns:a16="http://schemas.microsoft.com/office/drawing/2014/main" id="{10E19041-2CC9-7E66-4E1B-7135B50D05A1}"/>
                  </a:ext>
                </a:extLst>
              </p:cNvPr>
              <p:cNvSpPr txBox="1">
                <a:spLocks noRot="1" noChangeAspect="1" noMove="1" noResize="1" noEditPoints="1" noAdjustHandles="1" noChangeArrowheads="1" noChangeShapeType="1" noTextEdit="1"/>
              </p:cNvSpPr>
              <p:nvPr/>
            </p:nvSpPr>
            <p:spPr>
              <a:xfrm>
                <a:off x="838200" y="1978024"/>
                <a:ext cx="10667999" cy="4545605"/>
              </a:xfrm>
              <a:prstGeom prst="rect">
                <a:avLst/>
              </a:prstGeom>
              <a:blipFill>
                <a:blip r:embed="rId3"/>
                <a:stretch>
                  <a:fillRect l="-915" b="-1206"/>
                </a:stretch>
              </a:blipFill>
            </p:spPr>
            <p:txBody>
              <a:bodyPr/>
              <a:lstStyle/>
              <a:p>
                <a:r>
                  <a:rPr lang="zh-CN" altLang="en-US">
                    <a:noFill/>
                  </a:rPr>
                  <a:t> </a:t>
                </a:r>
              </a:p>
            </p:txBody>
          </p:sp>
        </mc:Fallback>
      </mc:AlternateContent>
      <p:sp>
        <p:nvSpPr>
          <p:cNvPr id="12" name="箭头: 右 11">
            <a:extLst>
              <a:ext uri="{FF2B5EF4-FFF2-40B4-BE49-F238E27FC236}">
                <a16:creationId xmlns:a16="http://schemas.microsoft.com/office/drawing/2014/main" id="{A0DC2DE2-33C4-9261-DB58-ED6C3D70109B}"/>
              </a:ext>
            </a:extLst>
          </p:cNvPr>
          <p:cNvSpPr/>
          <p:nvPr/>
        </p:nvSpPr>
        <p:spPr>
          <a:xfrm>
            <a:off x="6356140" y="3339544"/>
            <a:ext cx="1954349" cy="21715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内容占位符 10">
            <a:extLst>
              <a:ext uri="{FF2B5EF4-FFF2-40B4-BE49-F238E27FC236}">
                <a16:creationId xmlns:a16="http://schemas.microsoft.com/office/drawing/2014/main" id="{C09A5498-B918-BD09-CEE6-5E8F2A284812}"/>
              </a:ext>
            </a:extLst>
          </p:cNvPr>
          <p:cNvPicPr>
            <a:picLocks noChangeAspect="1"/>
          </p:cNvPicPr>
          <p:nvPr/>
        </p:nvPicPr>
        <p:blipFill>
          <a:blip r:embed="rId4"/>
          <a:stretch>
            <a:fillRect/>
          </a:stretch>
        </p:blipFill>
        <p:spPr>
          <a:xfrm>
            <a:off x="3267487" y="1641463"/>
            <a:ext cx="2850381" cy="645407"/>
          </a:xfrm>
          <a:prstGeom prst="rect">
            <a:avLst/>
          </a:prstGeom>
        </p:spPr>
      </p:pic>
      <p:sp>
        <p:nvSpPr>
          <p:cNvPr id="16" name="矩形: 圆角 15">
            <a:extLst>
              <a:ext uri="{FF2B5EF4-FFF2-40B4-BE49-F238E27FC236}">
                <a16:creationId xmlns:a16="http://schemas.microsoft.com/office/drawing/2014/main" id="{5E6D0175-4AF3-0FE0-4756-23431B5EEB4A}"/>
              </a:ext>
            </a:extLst>
          </p:cNvPr>
          <p:cNvSpPr/>
          <p:nvPr/>
        </p:nvSpPr>
        <p:spPr>
          <a:xfrm>
            <a:off x="6794938" y="3171334"/>
            <a:ext cx="969461" cy="5155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FR model</a:t>
            </a:r>
            <a:endParaRPr lang="zh-CN" altLang="en-US" dirty="0"/>
          </a:p>
        </p:txBody>
      </p:sp>
      <p:pic>
        <p:nvPicPr>
          <p:cNvPr id="18" name="图片 17">
            <a:extLst>
              <a:ext uri="{FF2B5EF4-FFF2-40B4-BE49-F238E27FC236}">
                <a16:creationId xmlns:a16="http://schemas.microsoft.com/office/drawing/2014/main" id="{DCDBFBE1-1BD0-2213-40D1-9E28AA8015DD}"/>
              </a:ext>
            </a:extLst>
          </p:cNvPr>
          <p:cNvPicPr>
            <a:picLocks noChangeAspect="1"/>
          </p:cNvPicPr>
          <p:nvPr/>
        </p:nvPicPr>
        <p:blipFill>
          <a:blip r:embed="rId5"/>
          <a:stretch>
            <a:fillRect/>
          </a:stretch>
        </p:blipFill>
        <p:spPr>
          <a:xfrm>
            <a:off x="5023478" y="2922207"/>
            <a:ext cx="1147711" cy="1028198"/>
          </a:xfrm>
          <a:prstGeom prst="rect">
            <a:avLst/>
          </a:prstGeom>
        </p:spPr>
      </p:pic>
      <p:pic>
        <p:nvPicPr>
          <p:cNvPr id="21" name="图片 20">
            <a:extLst>
              <a:ext uri="{FF2B5EF4-FFF2-40B4-BE49-F238E27FC236}">
                <a16:creationId xmlns:a16="http://schemas.microsoft.com/office/drawing/2014/main" id="{24ABEBA0-EC2E-A138-224F-F0F4987E506F}"/>
              </a:ext>
            </a:extLst>
          </p:cNvPr>
          <p:cNvPicPr>
            <a:picLocks noChangeAspect="1"/>
          </p:cNvPicPr>
          <p:nvPr/>
        </p:nvPicPr>
        <p:blipFill>
          <a:blip r:embed="rId6"/>
          <a:stretch>
            <a:fillRect/>
          </a:stretch>
        </p:blipFill>
        <p:spPr>
          <a:xfrm>
            <a:off x="8388148" y="2752103"/>
            <a:ext cx="1426117" cy="1353964"/>
          </a:xfrm>
          <a:prstGeom prst="rect">
            <a:avLst/>
          </a:prstGeom>
        </p:spPr>
      </p:pic>
      <p:pic>
        <p:nvPicPr>
          <p:cNvPr id="22" name="图片 21">
            <a:extLst>
              <a:ext uri="{FF2B5EF4-FFF2-40B4-BE49-F238E27FC236}">
                <a16:creationId xmlns:a16="http://schemas.microsoft.com/office/drawing/2014/main" id="{9B863C67-2FB1-1CBE-4D70-6EA2BC974540}"/>
              </a:ext>
            </a:extLst>
          </p:cNvPr>
          <p:cNvPicPr>
            <a:picLocks noChangeAspect="1"/>
          </p:cNvPicPr>
          <p:nvPr/>
        </p:nvPicPr>
        <p:blipFill>
          <a:blip r:embed="rId6"/>
          <a:stretch>
            <a:fillRect/>
          </a:stretch>
        </p:blipFill>
        <p:spPr>
          <a:xfrm>
            <a:off x="3115414" y="2759324"/>
            <a:ext cx="1426117" cy="1353964"/>
          </a:xfrm>
          <a:prstGeom prst="rect">
            <a:avLst/>
          </a:prstGeom>
        </p:spPr>
      </p:pic>
      <p:sp>
        <p:nvSpPr>
          <p:cNvPr id="23" name="箭头: 上弧形 22">
            <a:extLst>
              <a:ext uri="{FF2B5EF4-FFF2-40B4-BE49-F238E27FC236}">
                <a16:creationId xmlns:a16="http://schemas.microsoft.com/office/drawing/2014/main" id="{5658444B-499C-92A6-6CFF-60FB0E537448}"/>
              </a:ext>
            </a:extLst>
          </p:cNvPr>
          <p:cNvSpPr/>
          <p:nvPr/>
        </p:nvSpPr>
        <p:spPr>
          <a:xfrm>
            <a:off x="3956031" y="2144676"/>
            <a:ext cx="1641303" cy="532283"/>
          </a:xfrm>
          <a:prstGeom prst="curvedDownArrow">
            <a:avLst>
              <a:gd name="adj1" fmla="val 25000"/>
              <a:gd name="adj2" fmla="val 487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CF85458D-6DF4-748B-F663-614C126F29ED}"/>
                  </a:ext>
                </a:extLst>
              </p:cNvPr>
              <p:cNvSpPr txBox="1"/>
              <p:nvPr/>
            </p:nvSpPr>
            <p:spPr>
              <a:xfrm>
                <a:off x="3649175" y="4134048"/>
                <a:ext cx="358594" cy="287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200"/>
                        <m:t>𝒴</m:t>
                      </m:r>
                    </m:oMath>
                  </m:oMathPara>
                </a14:m>
                <a:endParaRPr lang="zh-CN" altLang="en-US" sz="2200" i="1" dirty="0">
                  <a:latin typeface="Caligra"/>
                </a:endParaRPr>
              </a:p>
            </p:txBody>
          </p:sp>
        </mc:Choice>
        <mc:Fallback xmlns="">
          <p:sp>
            <p:nvSpPr>
              <p:cNvPr id="24" name="文本框 23">
                <a:extLst>
                  <a:ext uri="{FF2B5EF4-FFF2-40B4-BE49-F238E27FC236}">
                    <a16:creationId xmlns:a16="http://schemas.microsoft.com/office/drawing/2014/main" id="{CF85458D-6DF4-748B-F663-614C126F29ED}"/>
                  </a:ext>
                </a:extLst>
              </p:cNvPr>
              <p:cNvSpPr txBox="1">
                <a:spLocks noRot="1" noChangeAspect="1" noMove="1" noResize="1" noEditPoints="1" noAdjustHandles="1" noChangeArrowheads="1" noChangeShapeType="1" noTextEdit="1"/>
              </p:cNvSpPr>
              <p:nvPr/>
            </p:nvSpPr>
            <p:spPr>
              <a:xfrm>
                <a:off x="3649175" y="4134048"/>
                <a:ext cx="358594" cy="287804"/>
              </a:xfrm>
              <a:prstGeom prst="rect">
                <a:avLst/>
              </a:prstGeom>
              <a:blipFill>
                <a:blip r:embed="rId7"/>
                <a:stretch>
                  <a:fillRect l="-10345" r="-20690" b="-744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EB4B698-4D22-1077-1C79-05CD28E231C9}"/>
                  </a:ext>
                </a:extLst>
              </p:cNvPr>
              <p:cNvSpPr txBox="1"/>
              <p:nvPr/>
            </p:nvSpPr>
            <p:spPr>
              <a:xfrm>
                <a:off x="8968102" y="4106068"/>
                <a:ext cx="307564" cy="295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200" i="1" dirty="0" smtClean="0">
                              <a:latin typeface="Cambria Math" panose="02040503050406030204" pitchFamily="18" charset="0"/>
                            </a:rPr>
                          </m:ctrlPr>
                        </m:accPr>
                        <m:e>
                          <m:r>
                            <m:rPr>
                              <m:nor/>
                            </m:rPr>
                            <a:rPr lang="zh-CN" altLang="en-US" sz="2200">
                              <a:latin typeface="+mn-ea"/>
                            </a:rPr>
                            <m:t>𝒴</m:t>
                          </m:r>
                        </m:e>
                      </m:acc>
                    </m:oMath>
                  </m:oMathPara>
                </a14:m>
                <a:endParaRPr lang="zh-CN" altLang="en-US" sz="2200" dirty="0">
                  <a:latin typeface="+mn-ea"/>
                </a:endParaRPr>
              </a:p>
            </p:txBody>
          </p:sp>
        </mc:Choice>
        <mc:Fallback xmlns="">
          <p:sp>
            <p:nvSpPr>
              <p:cNvPr id="26" name="文本框 25">
                <a:extLst>
                  <a:ext uri="{FF2B5EF4-FFF2-40B4-BE49-F238E27FC236}">
                    <a16:creationId xmlns:a16="http://schemas.microsoft.com/office/drawing/2014/main" id="{0EB4B698-4D22-1077-1C79-05CD28E231C9}"/>
                  </a:ext>
                </a:extLst>
              </p:cNvPr>
              <p:cNvSpPr txBox="1">
                <a:spLocks noRot="1" noChangeAspect="1" noMove="1" noResize="1" noEditPoints="1" noAdjustHandles="1" noChangeArrowheads="1" noChangeShapeType="1" noTextEdit="1"/>
              </p:cNvSpPr>
              <p:nvPr/>
            </p:nvSpPr>
            <p:spPr>
              <a:xfrm>
                <a:off x="8968102" y="4106068"/>
                <a:ext cx="307564" cy="295427"/>
              </a:xfrm>
              <a:prstGeom prst="rect">
                <a:avLst/>
              </a:prstGeom>
              <a:blipFill>
                <a:blip r:embed="rId8"/>
                <a:stretch>
                  <a:fillRect l="-11765" t="-10417" r="-37255" b="-729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FCFED9C-B6AE-6EFE-7EED-3E9DCABCB03A}"/>
                  </a:ext>
                </a:extLst>
              </p:cNvPr>
              <p:cNvSpPr txBox="1"/>
              <p:nvPr/>
            </p:nvSpPr>
            <p:spPr>
              <a:xfrm>
                <a:off x="4832229" y="4106068"/>
                <a:ext cx="1362569" cy="287804"/>
              </a:xfrm>
              <a:prstGeom prst="rect">
                <a:avLst/>
              </a:prstGeom>
              <a:noFill/>
            </p:spPr>
            <p:txBody>
              <a:bodyPr wrap="none" rtlCol="0">
                <a:spAutoFit/>
              </a:bodyPr>
              <a:lstStyle/>
              <a:p>
                <a:r>
                  <a:rPr lang="en-US" altLang="zh-CN" sz="2200" b="0" dirty="0"/>
                  <a:t>&lt;</a:t>
                </a:r>
                <a14:m>
                  <m:oMath xmlns:m="http://schemas.openxmlformats.org/officeDocument/2006/math">
                    <m:r>
                      <m:rPr>
                        <m:nor/>
                      </m:rPr>
                      <a:rPr lang="zh-CN" altLang="en-US" sz="2200" dirty="0"/>
                      <m:t>𝒳</m:t>
                    </m:r>
                  </m:oMath>
                </a14:m>
                <a:r>
                  <a:rPr lang="en-US" altLang="zh-CN" sz="2200" dirty="0"/>
                  <a:t>, attribute&gt;</a:t>
                </a:r>
                <a:endParaRPr lang="zh-CN" altLang="en-US" sz="2200" dirty="0"/>
              </a:p>
            </p:txBody>
          </p:sp>
        </mc:Choice>
        <mc:Fallback xmlns="">
          <p:sp>
            <p:nvSpPr>
              <p:cNvPr id="30" name="文本框 29">
                <a:extLst>
                  <a:ext uri="{FF2B5EF4-FFF2-40B4-BE49-F238E27FC236}">
                    <a16:creationId xmlns:a16="http://schemas.microsoft.com/office/drawing/2014/main" id="{DFCFED9C-B6AE-6EFE-7EED-3E9DCABCB03A}"/>
                  </a:ext>
                </a:extLst>
              </p:cNvPr>
              <p:cNvSpPr txBox="1">
                <a:spLocks noRot="1" noChangeAspect="1" noMove="1" noResize="1" noEditPoints="1" noAdjustHandles="1" noChangeArrowheads="1" noChangeShapeType="1" noTextEdit="1"/>
              </p:cNvSpPr>
              <p:nvPr/>
            </p:nvSpPr>
            <p:spPr>
              <a:xfrm>
                <a:off x="4832229" y="4106068"/>
                <a:ext cx="1362569" cy="287804"/>
              </a:xfrm>
              <a:prstGeom prst="rect">
                <a:avLst/>
              </a:prstGeom>
              <a:blipFill>
                <a:blip r:embed="rId9"/>
                <a:stretch>
                  <a:fillRect l="-5830" t="-14894" r="-39462" b="-91489"/>
                </a:stretch>
              </a:blipFill>
            </p:spPr>
            <p:txBody>
              <a:bodyPr/>
              <a:lstStyle/>
              <a:p>
                <a:r>
                  <a:rPr lang="zh-CN" altLang="en-US">
                    <a:noFill/>
                  </a:rPr>
                  <a:t> </a:t>
                </a:r>
              </a:p>
            </p:txBody>
          </p:sp>
        </mc:Fallback>
      </mc:AlternateContent>
      <p:sp>
        <p:nvSpPr>
          <p:cNvPr id="3" name="Rectangle 54">
            <a:extLst>
              <a:ext uri="{FF2B5EF4-FFF2-40B4-BE49-F238E27FC236}">
                <a16:creationId xmlns:a16="http://schemas.microsoft.com/office/drawing/2014/main" id="{794932BE-686A-5224-C032-B914B279AE73}"/>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4" name="Picture 2">
            <a:extLst>
              <a:ext uri="{FF2B5EF4-FFF2-40B4-BE49-F238E27FC236}">
                <a16:creationId xmlns:a16="http://schemas.microsoft.com/office/drawing/2014/main" id="{B1483BCB-4BD1-DE58-376E-CBED80C15FE0}"/>
              </a:ext>
            </a:extLst>
          </p:cNvPr>
          <p:cNvPicPr>
            <a:picLocks noChangeAspect="1" noChangeArrowheads="1"/>
          </p:cNvPicPr>
          <p:nvPr/>
        </p:nvPicPr>
        <p:blipFill rotWithShape="1">
          <a:blip r:embed="rId10">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a:extLst>
              <a:ext uri="{FF2B5EF4-FFF2-40B4-BE49-F238E27FC236}">
                <a16:creationId xmlns:a16="http://schemas.microsoft.com/office/drawing/2014/main" id="{6DDAAE56-3583-AF62-2EA0-0843D2A26CC7}"/>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Training Strategy</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72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10">
            <a:extLst>
              <a:ext uri="{FF2B5EF4-FFF2-40B4-BE49-F238E27FC236}">
                <a16:creationId xmlns:a16="http://schemas.microsoft.com/office/drawing/2014/main" id="{0C229233-1A1C-B205-DC91-70FEA19B038A}"/>
              </a:ext>
            </a:extLst>
          </p:cNvPr>
          <p:cNvPicPr>
            <a:picLocks noGrp="1" noChangeAspect="1"/>
          </p:cNvPicPr>
          <p:nvPr>
            <p:ph idx="1"/>
          </p:nvPr>
        </p:nvPicPr>
        <p:blipFill>
          <a:blip r:embed="rId3"/>
          <a:stretch>
            <a:fillRect/>
          </a:stretch>
        </p:blipFill>
        <p:spPr>
          <a:xfrm>
            <a:off x="2588150" y="1615525"/>
            <a:ext cx="2917982" cy="737512"/>
          </a:xfrm>
        </p:spPr>
      </p:pic>
      <p:pic>
        <p:nvPicPr>
          <p:cNvPr id="16" name="内容占位符 10">
            <a:extLst>
              <a:ext uri="{FF2B5EF4-FFF2-40B4-BE49-F238E27FC236}">
                <a16:creationId xmlns:a16="http://schemas.microsoft.com/office/drawing/2014/main" id="{D8FEFA64-F7E8-120A-FD57-C07B9CEB42F4}"/>
              </a:ext>
            </a:extLst>
          </p:cNvPr>
          <p:cNvPicPr>
            <a:picLocks noChangeAspect="1"/>
          </p:cNvPicPr>
          <p:nvPr/>
        </p:nvPicPr>
        <p:blipFill>
          <a:blip r:embed="rId3"/>
          <a:stretch>
            <a:fillRect/>
          </a:stretch>
        </p:blipFill>
        <p:spPr>
          <a:xfrm>
            <a:off x="6903916" y="1484280"/>
            <a:ext cx="3231101" cy="816652"/>
          </a:xfrm>
          <a:prstGeom prst="rect">
            <a:avLst/>
          </a:prstGeom>
        </p:spPr>
      </p:pic>
      <mc:AlternateContent xmlns:mc="http://schemas.openxmlformats.org/markup-compatibility/2006" xmlns:a14="http://schemas.microsoft.com/office/drawing/2010/main">
        <mc:Choice Requires="a14">
          <p:sp>
            <p:nvSpPr>
              <p:cNvPr id="19" name="内容占位符 2">
                <a:extLst>
                  <a:ext uri="{FF2B5EF4-FFF2-40B4-BE49-F238E27FC236}">
                    <a16:creationId xmlns:a16="http://schemas.microsoft.com/office/drawing/2014/main" id="{7838EB87-2B00-8876-822B-F22620729A6E}"/>
                  </a:ext>
                </a:extLst>
              </p:cNvPr>
              <p:cNvSpPr txBox="1">
                <a:spLocks/>
              </p:cNvSpPr>
              <p:nvPr/>
            </p:nvSpPr>
            <p:spPr>
              <a:xfrm>
                <a:off x="838200" y="4712759"/>
                <a:ext cx="10515600" cy="1464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14:m>
                  <m:oMath xmlns:m="http://schemas.openxmlformats.org/officeDocument/2006/math">
                    <m:r>
                      <a:rPr lang="en-US" altLang="zh-CN" b="0" i="1" dirty="0" smtClean="0">
                        <a:latin typeface="Cambria Math" panose="02040503050406030204" pitchFamily="18" charset="0"/>
                      </a:rPr>
                      <m:t> </m:t>
                    </m:r>
                    <m:acc>
                      <m:accPr>
                        <m:chr m:val="̂"/>
                        <m:ctrlPr>
                          <a:rPr lang="en-US" altLang="zh-CN" i="1" dirty="0">
                            <a:latin typeface="Cambria Math" panose="02040503050406030204" pitchFamily="18" charset="0"/>
                          </a:rPr>
                        </m:ctrlPr>
                      </m:accPr>
                      <m:e>
                        <m:r>
                          <m:rPr>
                            <m:nor/>
                          </m:rPr>
                          <a:rPr lang="zh-CN" altLang="en-US">
                            <a:latin typeface="+mn-ea"/>
                          </a:rPr>
                          <m:t>𝒴</m:t>
                        </m:r>
                      </m:e>
                    </m:acc>
                  </m:oMath>
                </a14:m>
                <a:r>
                  <a:rPr lang="en-US" altLang="zh-CN" dirty="0"/>
                  <a:t> is degraded to </a:t>
                </a:r>
                <a14:m>
                  <m:oMath xmlns:m="http://schemas.openxmlformats.org/officeDocument/2006/math">
                    <m:acc>
                      <m:accPr>
                        <m:chr m:val="̂"/>
                        <m:ctrlPr>
                          <a:rPr lang="en-US" altLang="zh-CN" i="1" dirty="0">
                            <a:latin typeface="Cambria Math" panose="02040503050406030204" pitchFamily="18" charset="0"/>
                          </a:rPr>
                        </m:ctrlPr>
                      </m:accPr>
                      <m:e>
                        <m:r>
                          <m:rPr>
                            <m:nor/>
                          </m:rPr>
                          <a:rPr lang="zh-CN" altLang="en-US" dirty="0"/>
                          <m:t>𝒳</m:t>
                        </m:r>
                      </m:e>
                    </m:acc>
                    <m:r>
                      <a:rPr lang="zh-CN" altLang="en-US" i="1" dirty="0">
                        <a:latin typeface="Cambria Math" panose="02040503050406030204" pitchFamily="18" charset="0"/>
                      </a:rPr>
                      <m:t> </m:t>
                    </m:r>
                  </m:oMath>
                </a14:m>
                <a:r>
                  <a:rPr lang="en-US" altLang="zh-CN" dirty="0"/>
                  <a:t>by the same degradation model</a:t>
                </a:r>
                <a:endParaRPr lang="en-US" altLang="zh-CN" i="1" dirty="0">
                  <a:latin typeface="Cambria Math" panose="02040503050406030204" pitchFamily="18" charset="0"/>
                </a:endParaRPr>
              </a:p>
              <a:p>
                <a:pPr>
                  <a:buFont typeface="Wingdings" panose="05000000000000000000" pitchFamily="2" charset="2"/>
                  <a:buChar char="Ø"/>
                </a:pPr>
                <a14:m>
                  <m:oMath xmlns:m="http://schemas.openxmlformats.org/officeDocument/2006/math">
                    <m:r>
                      <m:rPr>
                        <m:nor/>
                      </m:rPr>
                      <a:rPr lang="en-US" altLang="zh-CN" b="0" i="0" dirty="0" smtClean="0"/>
                      <m:t> </m:t>
                    </m:r>
                    <m:r>
                      <m:rPr>
                        <m:nor/>
                      </m:rPr>
                      <a:rPr lang="en-US" altLang="zh-CN" dirty="0"/>
                      <m:t>Calculate</m:t>
                    </m:r>
                    <m:r>
                      <m:rPr>
                        <m:nor/>
                      </m:rPr>
                      <a:rPr lang="en-US" altLang="zh-CN" dirty="0"/>
                      <m:t> </m:t>
                    </m:r>
                    <m:r>
                      <m:rPr>
                        <m:nor/>
                      </m:rPr>
                      <a:rPr lang="en-US" altLang="zh-CN" dirty="0"/>
                      <m:t>losses</m:t>
                    </m:r>
                    <m:r>
                      <m:rPr>
                        <m:nor/>
                      </m:rPr>
                      <a:rPr lang="en-US" altLang="zh-CN" dirty="0"/>
                      <m:t> </m:t>
                    </m:r>
                    <m:r>
                      <m:rPr>
                        <m:nor/>
                      </m:rPr>
                      <a:rPr lang="en-US" altLang="zh-CN" dirty="0"/>
                      <m:t>based</m:t>
                    </m:r>
                    <m:r>
                      <m:rPr>
                        <m:nor/>
                      </m:rPr>
                      <a:rPr lang="en-US" altLang="zh-CN" dirty="0"/>
                      <m:t> </m:t>
                    </m:r>
                    <m:r>
                      <m:rPr>
                        <m:nor/>
                      </m:rPr>
                      <a:rPr lang="en-US" altLang="zh-CN" dirty="0"/>
                      <m:t>on</m:t>
                    </m:r>
                    <m:r>
                      <a:rPr lang="en-US" altLang="zh-CN" b="0" i="1" dirty="0" smtClean="0">
                        <a:latin typeface="Cambria Math" panose="02040503050406030204" pitchFamily="18" charset="0"/>
                      </a:rPr>
                      <m:t> </m:t>
                    </m:r>
                    <m:acc>
                      <m:accPr>
                        <m:chr m:val="̂"/>
                        <m:ctrlPr>
                          <a:rPr lang="en-US" altLang="zh-CN" i="1" dirty="0">
                            <a:latin typeface="Cambria Math" panose="02040503050406030204" pitchFamily="18" charset="0"/>
                          </a:rPr>
                        </m:ctrlPr>
                      </m:accPr>
                      <m:e>
                        <m:r>
                          <m:rPr>
                            <m:nor/>
                          </m:rPr>
                          <a:rPr lang="zh-CN" altLang="en-US" dirty="0"/>
                          <m:t>𝒳</m:t>
                        </m:r>
                      </m:e>
                    </m:acc>
                    <m:r>
                      <m:rPr>
                        <m:nor/>
                      </m:rPr>
                      <a:rPr lang="en-US" altLang="zh-CN" dirty="0"/>
                      <m:t>,</m:t>
                    </m:r>
                    <m:r>
                      <m:rPr>
                        <m:nor/>
                      </m:rPr>
                      <a:rPr lang="en-US" altLang="zh-CN" b="0" i="0" dirty="0" smtClean="0"/>
                      <m:t> </m:t>
                    </m:r>
                    <m:r>
                      <m:rPr>
                        <m:nor/>
                      </m:rPr>
                      <a:rPr lang="zh-CN" altLang="en-US" dirty="0"/>
                      <m:t>𝒳</m:t>
                    </m:r>
                    <m:r>
                      <m:rPr>
                        <m:nor/>
                      </m:rPr>
                      <a:rPr lang="en-US" altLang="zh-CN" b="0" i="0" dirty="0" smtClean="0"/>
                      <m:t> </m:t>
                    </m:r>
                    <m:r>
                      <m:rPr>
                        <m:nor/>
                      </m:rPr>
                      <a:rPr lang="en-US" altLang="zh-CN" dirty="0"/>
                      <m:t>and</m:t>
                    </m:r>
                    <m:r>
                      <m:rPr>
                        <m:nor/>
                      </m:rPr>
                      <a:rPr lang="en-US" altLang="zh-CN" dirty="0"/>
                      <m:t> </m:t>
                    </m:r>
                    <m:r>
                      <m:rPr>
                        <m:nor/>
                      </m:rPr>
                      <a:rPr lang="en-US" altLang="zh-CN" dirty="0"/>
                      <m:t>attribute</m:t>
                    </m:r>
                    <m:r>
                      <a:rPr lang="en-US" altLang="zh-CN" b="0" i="1" dirty="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b="0" i="1" smtClean="0">
                            <a:latin typeface="Cambria Math" panose="02040503050406030204" pitchFamily="18" charset="0"/>
                          </a:rPr>
                          <m:t>𝑑𝑒𝑔</m:t>
                        </m:r>
                      </m:sub>
                    </m:sSub>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m:rPr>
                            <m:nor/>
                          </m:rPr>
                          <a:rPr lang="zh-CN" altLang="en-US" dirty="0"/>
                          <m:t>𝒳</m:t>
                        </m:r>
                        <m:r>
                          <a:rPr lang="en-US" altLang="zh-CN" i="1" dirty="0">
                            <a:latin typeface="Cambria Math" panose="02040503050406030204" pitchFamily="18" charset="0"/>
                          </a:rPr>
                          <m:t>−</m:t>
                        </m:r>
                        <m:acc>
                          <m:accPr>
                            <m:chr m:val="̂"/>
                            <m:ctrlPr>
                              <a:rPr lang="en-US" altLang="zh-CN" i="1" dirty="0">
                                <a:latin typeface="Cambria Math" panose="02040503050406030204" pitchFamily="18" charset="0"/>
                              </a:rPr>
                            </m:ctrlPr>
                          </m:accPr>
                          <m:e>
                            <m:r>
                              <m:rPr>
                                <m:nor/>
                              </m:rPr>
                              <a:rPr lang="zh-CN" altLang="en-US" dirty="0"/>
                              <m:t>𝒳</m:t>
                            </m:r>
                          </m:e>
                        </m:acc>
                      </m:e>
                    </m:d>
                    <m:r>
                      <a:rPr lang="en-US" altLang="zh-CN" b="0" i="1" dirty="0" smtClean="0">
                        <a:latin typeface="Cambria Math" panose="02040503050406030204" pitchFamily="18" charset="0"/>
                      </a:rPr>
                      <m:t>)</m:t>
                    </m:r>
                  </m:oMath>
                </a14:m>
                <a:endParaRPr lang="en-US" altLang="zh-CN" dirty="0"/>
              </a:p>
              <a:p>
                <a:pPr>
                  <a:buFont typeface="Wingdings" panose="05000000000000000000" pitchFamily="2" charset="2"/>
                  <a:buChar char="Ø"/>
                </a:pPr>
                <a:r>
                  <a:rPr lang="en-US" altLang="zh-CN" dirty="0"/>
                  <a:t> Straight-through estimator for gradient calculation</a:t>
                </a:r>
              </a:p>
              <a:p>
                <a:pPr lvl="1">
                  <a:buFont typeface="Wingdings" panose="05000000000000000000" pitchFamily="2" charset="2"/>
                  <a:buChar char="n"/>
                </a:pPr>
                <a:endParaRPr lang="en-US" altLang="zh-CN" dirty="0"/>
              </a:p>
              <a:p>
                <a:pPr lvl="1"/>
                <a:endParaRPr lang="en-US" altLang="zh-CN" dirty="0"/>
              </a:p>
              <a:p>
                <a:pPr marL="0" indent="0">
                  <a:buNone/>
                </a:pPr>
                <a:endParaRPr lang="en-US" altLang="zh-CN" dirty="0"/>
              </a:p>
            </p:txBody>
          </p:sp>
        </mc:Choice>
        <mc:Fallback xmlns="">
          <p:sp>
            <p:nvSpPr>
              <p:cNvPr id="19" name="内容占位符 2">
                <a:extLst>
                  <a:ext uri="{FF2B5EF4-FFF2-40B4-BE49-F238E27FC236}">
                    <a16:creationId xmlns:a16="http://schemas.microsoft.com/office/drawing/2014/main" id="{7838EB87-2B00-8876-822B-F22620729A6E}"/>
                  </a:ext>
                </a:extLst>
              </p:cNvPr>
              <p:cNvSpPr txBox="1">
                <a:spLocks noRot="1" noChangeAspect="1" noMove="1" noResize="1" noEditPoints="1" noAdjustHandles="1" noChangeArrowheads="1" noChangeShapeType="1" noTextEdit="1"/>
              </p:cNvSpPr>
              <p:nvPr/>
            </p:nvSpPr>
            <p:spPr>
              <a:xfrm>
                <a:off x="838200" y="4712759"/>
                <a:ext cx="10515600" cy="1464203"/>
              </a:xfrm>
              <a:prstGeom prst="rect">
                <a:avLst/>
              </a:prstGeom>
              <a:blipFill>
                <a:blip r:embed="rId4"/>
                <a:stretch>
                  <a:fillRect l="-1043" t="-5833" b="-19167"/>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35C5C88B-5209-A279-8BE3-D94539B04E6A}"/>
              </a:ext>
            </a:extLst>
          </p:cNvPr>
          <p:cNvGrpSpPr/>
          <p:nvPr/>
        </p:nvGrpSpPr>
        <p:grpSpPr>
          <a:xfrm>
            <a:off x="2529547" y="2145241"/>
            <a:ext cx="7193573" cy="2525453"/>
            <a:chOff x="509842" y="1037569"/>
            <a:chExt cx="11238195" cy="3869047"/>
          </a:xfrm>
        </p:grpSpPr>
        <p:sp>
          <p:nvSpPr>
            <p:cNvPr id="12" name="箭头: 右 11">
              <a:extLst>
                <a:ext uri="{FF2B5EF4-FFF2-40B4-BE49-F238E27FC236}">
                  <a16:creationId xmlns:a16="http://schemas.microsoft.com/office/drawing/2014/main" id="{B7545C76-DE6D-6457-22A2-460529157F13}"/>
                </a:ext>
              </a:extLst>
            </p:cNvPr>
            <p:cNvSpPr/>
            <p:nvPr/>
          </p:nvSpPr>
          <p:spPr>
            <a:xfrm>
              <a:off x="4856480" y="2860466"/>
              <a:ext cx="2621280" cy="32512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0003394A-A5BF-102D-63B1-B67B96D3BC66}"/>
                </a:ext>
              </a:extLst>
            </p:cNvPr>
            <p:cNvSpPr/>
            <p:nvPr/>
          </p:nvSpPr>
          <p:spPr>
            <a:xfrm>
              <a:off x="5445020" y="2608630"/>
              <a:ext cx="1300294" cy="771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FR model</a:t>
              </a:r>
              <a:endParaRPr lang="zh-CN" altLang="en-US" dirty="0"/>
            </a:p>
          </p:txBody>
        </p:sp>
        <p:pic>
          <p:nvPicPr>
            <p:cNvPr id="6" name="图片 5">
              <a:extLst>
                <a:ext uri="{FF2B5EF4-FFF2-40B4-BE49-F238E27FC236}">
                  <a16:creationId xmlns:a16="http://schemas.microsoft.com/office/drawing/2014/main" id="{9F5C9043-6E3C-29AC-A18A-0A30D033F264}"/>
                </a:ext>
              </a:extLst>
            </p:cNvPr>
            <p:cNvPicPr>
              <a:picLocks noChangeAspect="1"/>
            </p:cNvPicPr>
            <p:nvPr/>
          </p:nvPicPr>
          <p:blipFill>
            <a:blip r:embed="rId5"/>
            <a:stretch>
              <a:fillRect/>
            </a:stretch>
          </p:blipFill>
          <p:spPr>
            <a:xfrm>
              <a:off x="3069042" y="2235647"/>
              <a:ext cx="1539373" cy="1539373"/>
            </a:xfrm>
            <a:prstGeom prst="rect">
              <a:avLst/>
            </a:prstGeom>
          </p:spPr>
        </p:pic>
        <p:pic>
          <p:nvPicPr>
            <p:cNvPr id="8" name="图片 7">
              <a:extLst>
                <a:ext uri="{FF2B5EF4-FFF2-40B4-BE49-F238E27FC236}">
                  <a16:creationId xmlns:a16="http://schemas.microsoft.com/office/drawing/2014/main" id="{51F99709-AF4E-68E1-FE55-A943D3B164C0}"/>
                </a:ext>
              </a:extLst>
            </p:cNvPr>
            <p:cNvPicPr>
              <a:picLocks noChangeAspect="1"/>
            </p:cNvPicPr>
            <p:nvPr/>
          </p:nvPicPr>
          <p:blipFill>
            <a:blip r:embed="rId6"/>
            <a:stretch>
              <a:fillRect/>
            </a:stretch>
          </p:blipFill>
          <p:spPr>
            <a:xfrm>
              <a:off x="7581920" y="1980976"/>
              <a:ext cx="1912786" cy="2027096"/>
            </a:xfrm>
            <a:prstGeom prst="rect">
              <a:avLst/>
            </a:prstGeom>
          </p:spPr>
        </p:pic>
        <p:pic>
          <p:nvPicPr>
            <p:cNvPr id="9" name="图片 8">
              <a:extLst>
                <a:ext uri="{FF2B5EF4-FFF2-40B4-BE49-F238E27FC236}">
                  <a16:creationId xmlns:a16="http://schemas.microsoft.com/office/drawing/2014/main" id="{3CB25C53-2BBC-23C5-1652-0E743F13E2B1}"/>
                </a:ext>
              </a:extLst>
            </p:cNvPr>
            <p:cNvPicPr>
              <a:picLocks noChangeAspect="1"/>
            </p:cNvPicPr>
            <p:nvPr/>
          </p:nvPicPr>
          <p:blipFill>
            <a:blip r:embed="rId5"/>
            <a:stretch>
              <a:fillRect/>
            </a:stretch>
          </p:blipFill>
          <p:spPr>
            <a:xfrm>
              <a:off x="10208664" y="2207444"/>
              <a:ext cx="1539373" cy="1539373"/>
            </a:xfrm>
            <a:prstGeom prst="rect">
              <a:avLst/>
            </a:prstGeom>
          </p:spPr>
        </p:pic>
        <p:pic>
          <p:nvPicPr>
            <p:cNvPr id="10" name="图片 9">
              <a:extLst>
                <a:ext uri="{FF2B5EF4-FFF2-40B4-BE49-F238E27FC236}">
                  <a16:creationId xmlns:a16="http://schemas.microsoft.com/office/drawing/2014/main" id="{3265AF31-CC62-380F-3B67-611621A5B04A}"/>
                </a:ext>
              </a:extLst>
            </p:cNvPr>
            <p:cNvPicPr>
              <a:picLocks noChangeAspect="1"/>
            </p:cNvPicPr>
            <p:nvPr/>
          </p:nvPicPr>
          <p:blipFill>
            <a:blip r:embed="rId6"/>
            <a:stretch>
              <a:fillRect/>
            </a:stretch>
          </p:blipFill>
          <p:spPr>
            <a:xfrm>
              <a:off x="509842" y="1991786"/>
              <a:ext cx="1912786" cy="2027096"/>
            </a:xfrm>
            <a:prstGeom prst="rect">
              <a:avLst/>
            </a:prstGeom>
          </p:spPr>
        </p:pic>
        <p:sp>
          <p:nvSpPr>
            <p:cNvPr id="5" name="箭头: 上弧形 4">
              <a:extLst>
                <a:ext uri="{FF2B5EF4-FFF2-40B4-BE49-F238E27FC236}">
                  <a16:creationId xmlns:a16="http://schemas.microsoft.com/office/drawing/2014/main" id="{576D6790-1CA6-558B-58B3-73FD78F8D44B}"/>
                </a:ext>
              </a:extLst>
            </p:cNvPr>
            <p:cNvSpPr/>
            <p:nvPr/>
          </p:nvSpPr>
          <p:spPr>
            <a:xfrm>
              <a:off x="1903235" y="1067541"/>
              <a:ext cx="2201405" cy="796910"/>
            </a:xfrm>
            <a:prstGeom prst="curvedDownArrow">
              <a:avLst>
                <a:gd name="adj1" fmla="val 25000"/>
                <a:gd name="adj2" fmla="val 487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2FA191-563A-604D-0504-D234DC7E3473}"/>
                    </a:ext>
                  </a:extLst>
                </p:cNvPr>
                <p:cNvSpPr txBox="1"/>
                <p:nvPr/>
              </p:nvSpPr>
              <p:spPr>
                <a:xfrm>
                  <a:off x="1207189" y="4137175"/>
                  <a:ext cx="46615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zh-CN" altLang="en-US" sz="2200"/>
                          <m:t>𝒴</m:t>
                        </m:r>
                      </m:oMath>
                    </m:oMathPara>
                  </a14:m>
                  <a:endParaRPr lang="zh-CN" altLang="en-US" sz="2200" i="1" dirty="0">
                    <a:latin typeface="Caligra"/>
                  </a:endParaRPr>
                </a:p>
              </p:txBody>
            </p:sp>
          </mc:Choice>
          <mc:Fallback xmlns="">
            <p:sp>
              <p:nvSpPr>
                <p:cNvPr id="13" name="文本框 12">
                  <a:extLst>
                    <a:ext uri="{FF2B5EF4-FFF2-40B4-BE49-F238E27FC236}">
                      <a16:creationId xmlns:a16="http://schemas.microsoft.com/office/drawing/2014/main" id="{E72FA191-563A-604D-0504-D234DC7E3473}"/>
                    </a:ext>
                  </a:extLst>
                </p:cNvPr>
                <p:cNvSpPr txBox="1">
                  <a:spLocks noRot="1" noChangeAspect="1" noMove="1" noResize="1" noEditPoints="1" noAdjustHandles="1" noChangeArrowheads="1" noChangeShapeType="1" noTextEdit="1"/>
                </p:cNvSpPr>
                <p:nvPr/>
              </p:nvSpPr>
              <p:spPr>
                <a:xfrm>
                  <a:off x="1207189" y="4137175"/>
                  <a:ext cx="466153" cy="430887"/>
                </a:xfrm>
                <a:prstGeom prst="rect">
                  <a:avLst/>
                </a:prstGeom>
                <a:blipFill>
                  <a:blip r:embed="rId7"/>
                  <a:stretch>
                    <a:fillRect l="-12245" r="-42857" b="-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3865E10-86E9-5ED9-6388-98084A6632FA}"/>
                    </a:ext>
                  </a:extLst>
                </p:cNvPr>
                <p:cNvSpPr txBox="1"/>
                <p:nvPr/>
              </p:nvSpPr>
              <p:spPr>
                <a:xfrm>
                  <a:off x="8251856" y="4137175"/>
                  <a:ext cx="472565"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200" i="1" dirty="0">
                                <a:latin typeface="Cambria Math" panose="02040503050406030204" pitchFamily="18" charset="0"/>
                              </a:rPr>
                            </m:ctrlPr>
                          </m:accPr>
                          <m:e>
                            <m:r>
                              <m:rPr>
                                <m:nor/>
                              </m:rPr>
                              <a:rPr lang="zh-CN" altLang="en-US" sz="2200">
                                <a:latin typeface="+mn-ea"/>
                              </a:rPr>
                              <m:t>𝒴</m:t>
                            </m:r>
                          </m:e>
                        </m:acc>
                      </m:oMath>
                    </m:oMathPara>
                  </a14:m>
                  <a:endParaRPr lang="zh-CN" altLang="en-US" sz="2200" dirty="0"/>
                </a:p>
              </p:txBody>
            </p:sp>
          </mc:Choice>
          <mc:Fallback xmlns="">
            <p:sp>
              <p:nvSpPr>
                <p:cNvPr id="15" name="文本框 14">
                  <a:extLst>
                    <a:ext uri="{FF2B5EF4-FFF2-40B4-BE49-F238E27FC236}">
                      <a16:creationId xmlns:a16="http://schemas.microsoft.com/office/drawing/2014/main" id="{93865E10-86E9-5ED9-6388-98084A6632FA}"/>
                    </a:ext>
                  </a:extLst>
                </p:cNvPr>
                <p:cNvSpPr txBox="1">
                  <a:spLocks noRot="1" noChangeAspect="1" noMove="1" noResize="1" noEditPoints="1" noAdjustHandles="1" noChangeArrowheads="1" noChangeShapeType="1" noTextEdit="1"/>
                </p:cNvSpPr>
                <p:nvPr/>
              </p:nvSpPr>
              <p:spPr>
                <a:xfrm>
                  <a:off x="8251856" y="4137175"/>
                  <a:ext cx="472565" cy="442301"/>
                </a:xfrm>
                <a:prstGeom prst="rect">
                  <a:avLst/>
                </a:prstGeom>
                <a:blipFill>
                  <a:blip r:embed="rId8"/>
                  <a:stretch>
                    <a:fillRect l="-12000" t="-8511" r="-40000" b="-78723"/>
                  </a:stretch>
                </a:blipFill>
              </p:spPr>
              <p:txBody>
                <a:bodyPr/>
                <a:lstStyle/>
                <a:p>
                  <a:r>
                    <a:rPr lang="zh-CN" altLang="en-US">
                      <a:noFill/>
                    </a:rPr>
                    <a:t> </a:t>
                  </a:r>
                </a:p>
              </p:txBody>
            </p:sp>
          </mc:Fallback>
        </mc:AlternateContent>
        <p:sp>
          <p:nvSpPr>
            <p:cNvPr id="17" name="箭头: 上弧形 16">
              <a:extLst>
                <a:ext uri="{FF2B5EF4-FFF2-40B4-BE49-F238E27FC236}">
                  <a16:creationId xmlns:a16="http://schemas.microsoft.com/office/drawing/2014/main" id="{7383B79E-577E-F25F-6225-90CDB6E91E3A}"/>
                </a:ext>
              </a:extLst>
            </p:cNvPr>
            <p:cNvSpPr/>
            <p:nvPr/>
          </p:nvSpPr>
          <p:spPr>
            <a:xfrm>
              <a:off x="8913635" y="1037569"/>
              <a:ext cx="2201405" cy="796910"/>
            </a:xfrm>
            <a:prstGeom prst="curvedDownArrow">
              <a:avLst>
                <a:gd name="adj1" fmla="val 25000"/>
                <a:gd name="adj2" fmla="val 487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30D14C6-0172-C639-FE92-2B81846EF59D}"/>
                    </a:ext>
                  </a:extLst>
                </p:cNvPr>
                <p:cNvSpPr txBox="1"/>
                <p:nvPr/>
              </p:nvSpPr>
              <p:spPr>
                <a:xfrm>
                  <a:off x="10605759" y="4137175"/>
                  <a:ext cx="498662"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200" i="1" dirty="0">
                                <a:latin typeface="Cambria Math" panose="02040503050406030204" pitchFamily="18" charset="0"/>
                              </a:rPr>
                            </m:ctrlPr>
                          </m:accPr>
                          <m:e>
                            <m:r>
                              <m:rPr>
                                <m:nor/>
                              </m:rPr>
                              <a:rPr lang="zh-CN" altLang="en-US" sz="2200" dirty="0"/>
                              <m:t>𝒳</m:t>
                            </m:r>
                          </m:e>
                        </m:acc>
                      </m:oMath>
                    </m:oMathPara>
                  </a14:m>
                  <a:endParaRPr lang="zh-CN" altLang="en-US" sz="2200" dirty="0"/>
                </a:p>
              </p:txBody>
            </p:sp>
          </mc:Choice>
          <mc:Fallback xmlns="">
            <p:sp>
              <p:nvSpPr>
                <p:cNvPr id="18" name="文本框 17">
                  <a:extLst>
                    <a:ext uri="{FF2B5EF4-FFF2-40B4-BE49-F238E27FC236}">
                      <a16:creationId xmlns:a16="http://schemas.microsoft.com/office/drawing/2014/main" id="{E30D14C6-0172-C639-FE92-2B81846EF59D}"/>
                    </a:ext>
                  </a:extLst>
                </p:cNvPr>
                <p:cNvSpPr txBox="1">
                  <a:spLocks noRot="1" noChangeAspect="1" noMove="1" noResize="1" noEditPoints="1" noAdjustHandles="1" noChangeArrowheads="1" noChangeShapeType="1" noTextEdit="1"/>
                </p:cNvSpPr>
                <p:nvPr/>
              </p:nvSpPr>
              <p:spPr>
                <a:xfrm>
                  <a:off x="10605759" y="4137175"/>
                  <a:ext cx="498662" cy="442301"/>
                </a:xfrm>
                <a:prstGeom prst="rect">
                  <a:avLst/>
                </a:prstGeom>
                <a:blipFill>
                  <a:blip r:embed="rId9"/>
                  <a:stretch>
                    <a:fillRect l="-1923" t="-8511" r="-32692" b="-468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8797873-9169-F9BC-EEFF-E4AB3299E746}"/>
                    </a:ext>
                  </a:extLst>
                </p:cNvPr>
                <p:cNvSpPr txBox="1"/>
                <p:nvPr/>
              </p:nvSpPr>
              <p:spPr>
                <a:xfrm>
                  <a:off x="2900876" y="4137175"/>
                  <a:ext cx="2173159"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2200" dirty="0"/>
                          <m:t>&lt;</m:t>
                        </m:r>
                        <m:r>
                          <m:rPr>
                            <m:nor/>
                          </m:rPr>
                          <a:rPr lang="zh-CN" altLang="en-US" sz="2200" dirty="0"/>
                          <m:t>𝒳</m:t>
                        </m:r>
                        <m:r>
                          <m:rPr>
                            <m:nor/>
                          </m:rPr>
                          <a:rPr lang="en-US" altLang="zh-CN" sz="2200" dirty="0"/>
                          <m:t>, </m:t>
                        </m:r>
                        <m:r>
                          <m:rPr>
                            <m:nor/>
                          </m:rPr>
                          <a:rPr lang="en-US" altLang="zh-CN" sz="2200" dirty="0"/>
                          <m:t>attribute</m:t>
                        </m:r>
                        <m:r>
                          <m:rPr>
                            <m:nor/>
                          </m:rPr>
                          <a:rPr lang="en-US" altLang="zh-CN" sz="2200" dirty="0"/>
                          <m:t>&gt;</m:t>
                        </m:r>
                      </m:oMath>
                    </m:oMathPara>
                  </a14:m>
                  <a:endParaRPr lang="zh-CN" altLang="en-US" sz="2200" dirty="0"/>
                </a:p>
                <a:p>
                  <a:endParaRPr lang="zh-CN" altLang="en-US" sz="2200" dirty="0"/>
                </a:p>
              </p:txBody>
            </p:sp>
          </mc:Choice>
          <mc:Fallback xmlns="">
            <p:sp>
              <p:nvSpPr>
                <p:cNvPr id="21" name="文本框 20">
                  <a:extLst>
                    <a:ext uri="{FF2B5EF4-FFF2-40B4-BE49-F238E27FC236}">
                      <a16:creationId xmlns:a16="http://schemas.microsoft.com/office/drawing/2014/main" id="{28797873-9169-F9BC-EEFF-E4AB3299E746}"/>
                    </a:ext>
                  </a:extLst>
                </p:cNvPr>
                <p:cNvSpPr txBox="1">
                  <a:spLocks noRot="1" noChangeAspect="1" noMove="1" noResize="1" noEditPoints="1" noAdjustHandles="1" noChangeArrowheads="1" noChangeShapeType="1" noTextEdit="1"/>
                </p:cNvSpPr>
                <p:nvPr/>
              </p:nvSpPr>
              <p:spPr>
                <a:xfrm>
                  <a:off x="2900876" y="4137175"/>
                  <a:ext cx="2173159" cy="769441"/>
                </a:xfrm>
                <a:prstGeom prst="rect">
                  <a:avLst/>
                </a:prstGeom>
                <a:blipFill>
                  <a:blip r:embed="rId10"/>
                  <a:stretch>
                    <a:fillRect r="-30263"/>
                  </a:stretch>
                </a:blipFill>
              </p:spPr>
              <p:txBody>
                <a:bodyPr/>
                <a:lstStyle/>
                <a:p>
                  <a:r>
                    <a:rPr lang="zh-CN" altLang="en-US">
                      <a:noFill/>
                    </a:rPr>
                    <a:t> </a:t>
                  </a:r>
                </a:p>
              </p:txBody>
            </p:sp>
          </mc:Fallback>
        </mc:AlternateContent>
      </p:grpSp>
      <p:sp>
        <p:nvSpPr>
          <p:cNvPr id="14" name="Rectangle 54">
            <a:extLst>
              <a:ext uri="{FF2B5EF4-FFF2-40B4-BE49-F238E27FC236}">
                <a16:creationId xmlns:a16="http://schemas.microsoft.com/office/drawing/2014/main" id="{7646CB39-DC68-6F28-5097-B648E9D7EC32}"/>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20" name="Picture 2">
            <a:extLst>
              <a:ext uri="{FF2B5EF4-FFF2-40B4-BE49-F238E27FC236}">
                <a16:creationId xmlns:a16="http://schemas.microsoft.com/office/drawing/2014/main" id="{B19C5173-D110-CA6B-5A8A-E64C739E1B09}"/>
              </a:ext>
            </a:extLst>
          </p:cNvPr>
          <p:cNvPicPr>
            <a:picLocks noChangeAspect="1" noChangeArrowheads="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1">
            <a:extLst>
              <a:ext uri="{FF2B5EF4-FFF2-40B4-BE49-F238E27FC236}">
                <a16:creationId xmlns:a16="http://schemas.microsoft.com/office/drawing/2014/main" id="{D0BAB22A-69EC-6164-0459-3007012B7983}"/>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Pseudo-pair Strategy</a:t>
            </a:r>
          </a:p>
        </p:txBody>
      </p:sp>
    </p:spTree>
    <p:extLst>
      <p:ext uri="{BB962C8B-B14F-4D97-AF65-F5344CB8AC3E}">
        <p14:creationId xmlns:p14="http://schemas.microsoft.com/office/powerpoint/2010/main" val="116887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5A6D619B-A862-B6A9-636D-CCAE04F76061}"/>
              </a:ext>
            </a:extLst>
          </p:cNvPr>
          <p:cNvPicPr>
            <a:picLocks noGrp="1" noChangeAspect="1"/>
          </p:cNvPicPr>
          <p:nvPr>
            <p:ph idx="1"/>
          </p:nvPr>
        </p:nvPicPr>
        <p:blipFill>
          <a:blip r:embed="rId3"/>
          <a:stretch>
            <a:fillRect/>
          </a:stretch>
        </p:blipFill>
        <p:spPr>
          <a:xfrm>
            <a:off x="4689448" y="4212438"/>
            <a:ext cx="6888480" cy="1281577"/>
          </a:xfrm>
        </p:spPr>
      </p:pic>
      <p:sp>
        <p:nvSpPr>
          <p:cNvPr id="7" name="内容占位符 2">
            <a:extLst>
              <a:ext uri="{FF2B5EF4-FFF2-40B4-BE49-F238E27FC236}">
                <a16:creationId xmlns:a16="http://schemas.microsoft.com/office/drawing/2014/main" id="{1CCE7661-2D53-FA50-13FD-BAA722D626C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Information fidelity:</a:t>
            </a:r>
          </a:p>
          <a:p>
            <a:pPr lvl="1">
              <a:buFont typeface="Wingdings" panose="05000000000000000000" pitchFamily="2" charset="2"/>
              <a:buChar char="n"/>
            </a:pPr>
            <a:r>
              <a:rPr lang="en-US" altLang="zh-CN" dirty="0"/>
              <a:t> PSNR, SSIM</a:t>
            </a:r>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Image quality:</a:t>
            </a:r>
          </a:p>
          <a:p>
            <a:pPr lvl="1">
              <a:buFont typeface="Wingdings" panose="05000000000000000000" pitchFamily="2" charset="2"/>
              <a:buChar char="n"/>
            </a:pPr>
            <a:r>
              <a:rPr lang="en-US" altLang="zh-CN" dirty="0"/>
              <a:t> NIQE, FID</a:t>
            </a:r>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Attribute Bias:</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marL="0" indent="0">
              <a:buNone/>
            </a:pPr>
            <a:endParaRPr lang="en-US" altLang="zh-CN" dirty="0"/>
          </a:p>
        </p:txBody>
      </p:sp>
      <p:pic>
        <p:nvPicPr>
          <p:cNvPr id="3" name="图片 2">
            <a:extLst>
              <a:ext uri="{FF2B5EF4-FFF2-40B4-BE49-F238E27FC236}">
                <a16:creationId xmlns:a16="http://schemas.microsoft.com/office/drawing/2014/main" id="{48B055C8-A515-5403-7C5E-3B53F8D95AD7}"/>
              </a:ext>
            </a:extLst>
          </p:cNvPr>
          <p:cNvPicPr>
            <a:picLocks noChangeAspect="1"/>
          </p:cNvPicPr>
          <p:nvPr/>
        </p:nvPicPr>
        <p:blipFill>
          <a:blip r:embed="rId4"/>
          <a:stretch>
            <a:fillRect/>
          </a:stretch>
        </p:blipFill>
        <p:spPr>
          <a:xfrm>
            <a:off x="4837382" y="1675142"/>
            <a:ext cx="6000750" cy="1438275"/>
          </a:xfrm>
          <a:prstGeom prst="rect">
            <a:avLst/>
          </a:prstGeom>
        </p:spPr>
      </p:pic>
      <p:pic>
        <p:nvPicPr>
          <p:cNvPr id="4" name="图片 3">
            <a:extLst>
              <a:ext uri="{FF2B5EF4-FFF2-40B4-BE49-F238E27FC236}">
                <a16:creationId xmlns:a16="http://schemas.microsoft.com/office/drawing/2014/main" id="{EF9C8F9F-C686-7795-AF2A-AEC3DAC49998}"/>
              </a:ext>
            </a:extLst>
          </p:cNvPr>
          <p:cNvPicPr>
            <a:picLocks noChangeAspect="1"/>
          </p:cNvPicPr>
          <p:nvPr/>
        </p:nvPicPr>
        <p:blipFill>
          <a:blip r:embed="rId5"/>
          <a:stretch>
            <a:fillRect/>
          </a:stretch>
        </p:blipFill>
        <p:spPr>
          <a:xfrm>
            <a:off x="4689448" y="3000550"/>
            <a:ext cx="3943350" cy="1028700"/>
          </a:xfrm>
          <a:prstGeom prst="rect">
            <a:avLst/>
          </a:prstGeom>
        </p:spPr>
      </p:pic>
      <p:pic>
        <p:nvPicPr>
          <p:cNvPr id="9" name="图片 8">
            <a:extLst>
              <a:ext uri="{FF2B5EF4-FFF2-40B4-BE49-F238E27FC236}">
                <a16:creationId xmlns:a16="http://schemas.microsoft.com/office/drawing/2014/main" id="{7866723C-F13F-B210-BD80-1C0ADF8B43FC}"/>
              </a:ext>
            </a:extLst>
          </p:cNvPr>
          <p:cNvPicPr>
            <a:picLocks noChangeAspect="1"/>
          </p:cNvPicPr>
          <p:nvPr/>
        </p:nvPicPr>
        <p:blipFill>
          <a:blip r:embed="rId6"/>
          <a:stretch>
            <a:fillRect/>
          </a:stretch>
        </p:blipFill>
        <p:spPr>
          <a:xfrm>
            <a:off x="9285825" y="5742186"/>
            <a:ext cx="220999" cy="274756"/>
          </a:xfrm>
          <a:prstGeom prst="rect">
            <a:avLst/>
          </a:prstGeom>
        </p:spPr>
      </p:pic>
      <p:sp>
        <p:nvSpPr>
          <p:cNvPr id="15" name="矩形 14">
            <a:extLst>
              <a:ext uri="{FF2B5EF4-FFF2-40B4-BE49-F238E27FC236}">
                <a16:creationId xmlns:a16="http://schemas.microsoft.com/office/drawing/2014/main" id="{16B10ABD-450B-F55C-8751-091C87483A00}"/>
              </a:ext>
            </a:extLst>
          </p:cNvPr>
          <p:cNvSpPr/>
          <p:nvPr/>
        </p:nvSpPr>
        <p:spPr>
          <a:xfrm>
            <a:off x="8730969" y="5545931"/>
            <a:ext cx="3075709" cy="1148260"/>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42BE438-71EB-4B37-B269-1E5DB35CC9FF}"/>
                  </a:ext>
                </a:extLst>
              </p:cNvPr>
              <p:cNvSpPr txBox="1"/>
              <p:nvPr/>
            </p:nvSpPr>
            <p:spPr>
              <a:xfrm>
                <a:off x="9506824" y="5658396"/>
                <a:ext cx="2198038" cy="923330"/>
              </a:xfrm>
              <a:prstGeom prst="rect">
                <a:avLst/>
              </a:prstGeom>
              <a:noFill/>
            </p:spPr>
            <p:txBody>
              <a:bodyPr wrap="none" rtlCol="0">
                <a:spAutoFit/>
              </a:bodyPr>
              <a:lstStyle/>
              <a:p>
                <a:r>
                  <a:rPr lang="en-US" altLang="zh-CN" dirty="0"/>
                  <a:t>: Pretrained Classifier</a:t>
                </a:r>
              </a:p>
              <a:p>
                <a:r>
                  <a:rPr lang="en-US" altLang="zh-CN" dirty="0"/>
                  <a:t>: Constants</a:t>
                </a:r>
              </a:p>
              <a:p>
                <a:r>
                  <a:rPr lang="en-US" altLang="zh-CN" dirty="0"/>
                  <a:t>: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255</m:t>
                        </m:r>
                      </m:e>
                      <m:sup>
                        <m:r>
                          <a:rPr lang="en-US" altLang="zh-CN" b="0" i="1" smtClean="0">
                            <a:latin typeface="Cambria Math" panose="02040503050406030204" pitchFamily="18" charset="0"/>
                          </a:rPr>
                          <m:t>2</m:t>
                        </m:r>
                      </m:sup>
                    </m:sSup>
                  </m:oMath>
                </a14:m>
                <a:r>
                  <a:rPr lang="zh-CN" altLang="en-US" dirty="0"/>
                  <a:t> </a:t>
                </a:r>
                <a:r>
                  <a:rPr lang="en-US" altLang="zh-CN" dirty="0"/>
                  <a:t>or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1</m:t>
                        </m:r>
                      </m:e>
                      <m:sup>
                        <m:r>
                          <a:rPr lang="en-US" altLang="zh-CN" i="1">
                            <a:latin typeface="Cambria Math" panose="02040503050406030204" pitchFamily="18" charset="0"/>
                          </a:rPr>
                          <m:t>2</m:t>
                        </m:r>
                      </m:sup>
                    </m:sSup>
                  </m:oMath>
                </a14:m>
                <a:endParaRPr lang="zh-CN" altLang="en-US" dirty="0"/>
              </a:p>
            </p:txBody>
          </p:sp>
        </mc:Choice>
        <mc:Fallback xmlns="">
          <p:sp>
            <p:nvSpPr>
              <p:cNvPr id="16" name="文本框 15">
                <a:extLst>
                  <a:ext uri="{FF2B5EF4-FFF2-40B4-BE49-F238E27FC236}">
                    <a16:creationId xmlns:a16="http://schemas.microsoft.com/office/drawing/2014/main" id="{942BE438-71EB-4B37-B269-1E5DB35CC9FF}"/>
                  </a:ext>
                </a:extLst>
              </p:cNvPr>
              <p:cNvSpPr txBox="1">
                <a:spLocks noRot="1" noChangeAspect="1" noMove="1" noResize="1" noEditPoints="1" noAdjustHandles="1" noChangeArrowheads="1" noChangeShapeType="1" noTextEdit="1"/>
              </p:cNvSpPr>
              <p:nvPr/>
            </p:nvSpPr>
            <p:spPr>
              <a:xfrm>
                <a:off x="9506824" y="5658396"/>
                <a:ext cx="2198038" cy="923330"/>
              </a:xfrm>
              <a:prstGeom prst="rect">
                <a:avLst/>
              </a:prstGeom>
              <a:blipFill>
                <a:blip r:embed="rId7"/>
                <a:stretch>
                  <a:fillRect l="-2500" t="-3289" r="-2222" b="-9211"/>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C08E476A-7197-FC49-21E5-6504F3275131}"/>
              </a:ext>
            </a:extLst>
          </p:cNvPr>
          <p:cNvPicPr>
            <a:picLocks noChangeAspect="1"/>
          </p:cNvPicPr>
          <p:nvPr/>
        </p:nvPicPr>
        <p:blipFill>
          <a:blip r:embed="rId8"/>
          <a:stretch>
            <a:fillRect/>
          </a:stretch>
        </p:blipFill>
        <p:spPr>
          <a:xfrm>
            <a:off x="8964090" y="5979079"/>
            <a:ext cx="297206" cy="281964"/>
          </a:xfrm>
          <a:prstGeom prst="rect">
            <a:avLst/>
          </a:prstGeom>
        </p:spPr>
      </p:pic>
      <p:pic>
        <p:nvPicPr>
          <p:cNvPr id="25" name="图片 24">
            <a:extLst>
              <a:ext uri="{FF2B5EF4-FFF2-40B4-BE49-F238E27FC236}">
                <a16:creationId xmlns:a16="http://schemas.microsoft.com/office/drawing/2014/main" id="{D1C9C7D1-9A5B-1F20-4FF3-A29C78C9E8D3}"/>
              </a:ext>
            </a:extLst>
          </p:cNvPr>
          <p:cNvPicPr>
            <a:picLocks noChangeAspect="1"/>
          </p:cNvPicPr>
          <p:nvPr/>
        </p:nvPicPr>
        <p:blipFill>
          <a:blip r:embed="rId9"/>
          <a:stretch>
            <a:fillRect/>
          </a:stretch>
        </p:blipFill>
        <p:spPr>
          <a:xfrm>
            <a:off x="9303620" y="5980421"/>
            <a:ext cx="266723" cy="281964"/>
          </a:xfrm>
          <a:prstGeom prst="rect">
            <a:avLst/>
          </a:prstGeom>
        </p:spPr>
      </p:pic>
      <p:pic>
        <p:nvPicPr>
          <p:cNvPr id="27" name="图片 26">
            <a:extLst>
              <a:ext uri="{FF2B5EF4-FFF2-40B4-BE49-F238E27FC236}">
                <a16:creationId xmlns:a16="http://schemas.microsoft.com/office/drawing/2014/main" id="{01A815CF-1E37-6171-D189-793E096A2980}"/>
              </a:ext>
            </a:extLst>
          </p:cNvPr>
          <p:cNvPicPr>
            <a:picLocks noChangeAspect="1"/>
          </p:cNvPicPr>
          <p:nvPr/>
        </p:nvPicPr>
        <p:blipFill>
          <a:blip r:embed="rId10"/>
          <a:stretch>
            <a:fillRect/>
          </a:stretch>
        </p:blipFill>
        <p:spPr>
          <a:xfrm>
            <a:off x="8914945" y="6254633"/>
            <a:ext cx="692701" cy="324509"/>
          </a:xfrm>
          <a:prstGeom prst="rect">
            <a:avLst/>
          </a:prstGeom>
        </p:spPr>
      </p:pic>
      <p:sp>
        <p:nvSpPr>
          <p:cNvPr id="6" name="Rectangle 54">
            <a:extLst>
              <a:ext uri="{FF2B5EF4-FFF2-40B4-BE49-F238E27FC236}">
                <a16:creationId xmlns:a16="http://schemas.microsoft.com/office/drawing/2014/main" id="{5E16EBF6-AFA9-264C-0D59-F382C78FFEA5}"/>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8" name="Picture 2">
            <a:extLst>
              <a:ext uri="{FF2B5EF4-FFF2-40B4-BE49-F238E27FC236}">
                <a16:creationId xmlns:a16="http://schemas.microsoft.com/office/drawing/2014/main" id="{F0DAB66E-192A-F1B9-A91F-CD656AE2267E}"/>
              </a:ext>
            </a:extLst>
          </p:cNvPr>
          <p:cNvPicPr>
            <a:picLocks noChangeAspect="1" noChangeArrowheads="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1">
            <a:extLst>
              <a:ext uri="{FF2B5EF4-FFF2-40B4-BE49-F238E27FC236}">
                <a16:creationId xmlns:a16="http://schemas.microsoft.com/office/drawing/2014/main" id="{91A219D8-105E-85C1-6A19-A5360BFCE696}"/>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Metrics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146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E970E4E1-28D6-E932-0A14-8D66084F73C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dirty="0"/>
          </a:p>
        </p:txBody>
      </p:sp>
      <p:sp>
        <p:nvSpPr>
          <p:cNvPr id="3" name="内容占位符 2">
            <a:extLst>
              <a:ext uri="{FF2B5EF4-FFF2-40B4-BE49-F238E27FC236}">
                <a16:creationId xmlns:a16="http://schemas.microsoft.com/office/drawing/2014/main" id="{8042009F-2B88-7709-8C10-44A892CDCBC4}"/>
              </a:ext>
            </a:extLst>
          </p:cNvPr>
          <p:cNvSpPr txBox="1">
            <a:spLocks/>
          </p:cNvSpPr>
          <p:nvPr/>
        </p:nvSpPr>
        <p:spPr>
          <a:xfrm>
            <a:off x="9906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Quantitatively comparison on </a:t>
            </a:r>
            <a:r>
              <a:rPr lang="en-US" altLang="zh-CN" dirty="0" err="1"/>
              <a:t>CelebA</a:t>
            </a:r>
            <a:r>
              <a:rPr lang="en-US" altLang="zh-CN" dirty="0"/>
              <a:t>-HQ (Synthesized LQs): </a:t>
            </a:r>
          </a:p>
          <a:p>
            <a:pPr marL="457200" lvl="1" inden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p:txBody>
      </p:sp>
      <p:sp>
        <p:nvSpPr>
          <p:cNvPr id="9" name="文本框 8">
            <a:extLst>
              <a:ext uri="{FF2B5EF4-FFF2-40B4-BE49-F238E27FC236}">
                <a16:creationId xmlns:a16="http://schemas.microsoft.com/office/drawing/2014/main" id="{6EED8280-8858-62ED-68CF-090DAB9BB0BA}"/>
              </a:ext>
            </a:extLst>
          </p:cNvPr>
          <p:cNvSpPr txBox="1"/>
          <p:nvPr/>
        </p:nvSpPr>
        <p:spPr>
          <a:xfrm>
            <a:off x="1951412" y="5988734"/>
            <a:ext cx="8788631" cy="369332"/>
          </a:xfrm>
          <a:prstGeom prst="rect">
            <a:avLst/>
          </a:prstGeom>
          <a:noFill/>
        </p:spPr>
        <p:txBody>
          <a:bodyPr wrap="square">
            <a:spAutoFit/>
          </a:bodyPr>
          <a:lstStyle/>
          <a:p>
            <a:r>
              <a:rPr lang="en-US" altLang="zh-CN" dirty="0"/>
              <a:t>The best, second results are in </a:t>
            </a:r>
            <a:r>
              <a:rPr lang="en-US" altLang="zh-CN" b="1" dirty="0">
                <a:solidFill>
                  <a:srgbClr val="FF0000"/>
                </a:solidFill>
              </a:rPr>
              <a:t>red </a:t>
            </a:r>
            <a:r>
              <a:rPr lang="en-US" altLang="zh-CN" dirty="0"/>
              <a:t>and </a:t>
            </a:r>
            <a:r>
              <a:rPr lang="en-US" altLang="zh-CN" u="sng" dirty="0">
                <a:solidFill>
                  <a:schemeClr val="accent1">
                    <a:lumMod val="75000"/>
                  </a:schemeClr>
                </a:solidFill>
              </a:rPr>
              <a:t>blue</a:t>
            </a:r>
            <a:r>
              <a:rPr lang="en-US" altLang="zh-CN" dirty="0"/>
              <a:t> respectively. </a:t>
            </a:r>
          </a:p>
        </p:txBody>
      </p:sp>
      <p:sp>
        <p:nvSpPr>
          <p:cNvPr id="4" name="Rectangle 54">
            <a:extLst>
              <a:ext uri="{FF2B5EF4-FFF2-40B4-BE49-F238E27FC236}">
                <a16:creationId xmlns:a16="http://schemas.microsoft.com/office/drawing/2014/main" id="{34979C43-D3A8-40D4-0EDF-AE17753EA193}"/>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7" name="Picture 2">
            <a:extLst>
              <a:ext uri="{FF2B5EF4-FFF2-40B4-BE49-F238E27FC236}">
                <a16:creationId xmlns:a16="http://schemas.microsoft.com/office/drawing/2014/main" id="{221FB1D4-24D7-9F52-1A97-788FC2CEA3B3}"/>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a:extLst>
              <a:ext uri="{FF2B5EF4-FFF2-40B4-BE49-F238E27FC236}">
                <a16:creationId xmlns:a16="http://schemas.microsoft.com/office/drawing/2014/main" id="{2A91281A-70BB-A90C-E485-9F5B4ED4647B}"/>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Performance Comparison</a:t>
            </a:r>
            <a:endParaRPr lang="zh-CN" altLang="en-US"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FDAAA666-54F7-AAC5-8865-EB89A912C152}"/>
              </a:ext>
            </a:extLst>
          </p:cNvPr>
          <p:cNvPicPr>
            <a:picLocks noChangeAspect="1"/>
          </p:cNvPicPr>
          <p:nvPr/>
        </p:nvPicPr>
        <p:blipFill>
          <a:blip r:embed="rId4"/>
          <a:stretch>
            <a:fillRect/>
          </a:stretch>
        </p:blipFill>
        <p:spPr>
          <a:xfrm>
            <a:off x="1164867" y="2290111"/>
            <a:ext cx="7418416" cy="3560381"/>
          </a:xfrm>
          <a:prstGeom prst="rect">
            <a:avLst/>
          </a:prstGeom>
        </p:spPr>
      </p:pic>
    </p:spTree>
    <p:extLst>
      <p:ext uri="{BB962C8B-B14F-4D97-AF65-F5344CB8AC3E}">
        <p14:creationId xmlns:p14="http://schemas.microsoft.com/office/powerpoint/2010/main" val="269331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Background</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Face restoration: Recover high-quality (HQ) faces from low-quality (LQ) faces</a:t>
            </a:r>
          </a:p>
          <a:p>
            <a:pPr lvl="1">
              <a:buFont typeface="Wingdings" panose="05000000000000000000" pitchFamily="2" charset="2"/>
              <a:buChar char="n"/>
            </a:pPr>
            <a:r>
              <a:rPr lang="en-US" altLang="zh-CN" dirty="0"/>
              <a:t> Super-resolution, Denoise, Deblur, </a:t>
            </a:r>
            <a:r>
              <a:rPr lang="en-US" altLang="zh-CN" dirty="0" err="1"/>
              <a:t>etc</a:t>
            </a:r>
            <a:endParaRPr lang="en-US" altLang="zh-CN" dirty="0"/>
          </a:p>
          <a:p>
            <a:pPr>
              <a:buFont typeface="Wingdings" panose="05000000000000000000" pitchFamily="2" charset="2"/>
              <a:buChar char="Ø"/>
            </a:pPr>
            <a:r>
              <a:rPr lang="en-US" altLang="zh-CN" dirty="0"/>
              <a:t>Previous Problem: Over-smooth</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FF4A4CA4-334E-9B05-4B84-4A0E867051DF}"/>
              </a:ext>
            </a:extLst>
          </p:cNvPr>
          <p:cNvPicPr>
            <a:picLocks noChangeAspect="1"/>
          </p:cNvPicPr>
          <p:nvPr/>
        </p:nvPicPr>
        <p:blipFill>
          <a:blip r:embed="rId4"/>
          <a:stretch>
            <a:fillRect/>
          </a:stretch>
        </p:blipFill>
        <p:spPr>
          <a:xfrm>
            <a:off x="8017150" y="3089448"/>
            <a:ext cx="2976664" cy="2937497"/>
          </a:xfrm>
          <a:prstGeom prst="rect">
            <a:avLst/>
          </a:prstGeom>
        </p:spPr>
      </p:pic>
      <p:pic>
        <p:nvPicPr>
          <p:cNvPr id="12" name="图片 11">
            <a:extLst>
              <a:ext uri="{FF2B5EF4-FFF2-40B4-BE49-F238E27FC236}">
                <a16:creationId xmlns:a16="http://schemas.microsoft.com/office/drawing/2014/main" id="{75FB32E8-9573-5D9E-E56B-6CBA6FA1449B}"/>
              </a:ext>
            </a:extLst>
          </p:cNvPr>
          <p:cNvPicPr>
            <a:picLocks noChangeAspect="1"/>
          </p:cNvPicPr>
          <p:nvPr/>
        </p:nvPicPr>
        <p:blipFill>
          <a:blip r:embed="rId5"/>
          <a:stretch>
            <a:fillRect/>
          </a:stretch>
        </p:blipFill>
        <p:spPr>
          <a:xfrm>
            <a:off x="1957464" y="4434118"/>
            <a:ext cx="1340969" cy="1345439"/>
          </a:xfrm>
          <a:prstGeom prst="rect">
            <a:avLst/>
          </a:prstGeom>
        </p:spPr>
      </p:pic>
      <p:sp>
        <p:nvSpPr>
          <p:cNvPr id="7" name="矩形 6">
            <a:extLst>
              <a:ext uri="{FF2B5EF4-FFF2-40B4-BE49-F238E27FC236}">
                <a16:creationId xmlns:a16="http://schemas.microsoft.com/office/drawing/2014/main" id="{47AB82E3-DE5D-2BE9-83FD-ACCA4607C439}"/>
              </a:ext>
            </a:extLst>
          </p:cNvPr>
          <p:cNvSpPr/>
          <p:nvPr/>
        </p:nvSpPr>
        <p:spPr>
          <a:xfrm>
            <a:off x="8816340" y="4198620"/>
            <a:ext cx="1402080" cy="556260"/>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EC358A8-C34A-2CF7-3392-4BE0A0CCC694}"/>
              </a:ext>
            </a:extLst>
          </p:cNvPr>
          <p:cNvSpPr/>
          <p:nvPr/>
        </p:nvSpPr>
        <p:spPr>
          <a:xfrm>
            <a:off x="8997081" y="5110425"/>
            <a:ext cx="1016802" cy="415281"/>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74E3ECE6-EF9E-B4E3-69A5-842D752F9A33}"/>
              </a:ext>
            </a:extLst>
          </p:cNvPr>
          <p:cNvPicPr>
            <a:picLocks noChangeAspect="1"/>
          </p:cNvPicPr>
          <p:nvPr/>
        </p:nvPicPr>
        <p:blipFill>
          <a:blip r:embed="rId6"/>
          <a:stretch>
            <a:fillRect/>
          </a:stretch>
        </p:blipFill>
        <p:spPr>
          <a:xfrm>
            <a:off x="8017150" y="2508941"/>
            <a:ext cx="2976664" cy="1133967"/>
          </a:xfrm>
          <a:prstGeom prst="rect">
            <a:avLst/>
          </a:prstGeom>
        </p:spPr>
      </p:pic>
      <p:pic>
        <p:nvPicPr>
          <p:cNvPr id="15" name="图片 14">
            <a:extLst>
              <a:ext uri="{FF2B5EF4-FFF2-40B4-BE49-F238E27FC236}">
                <a16:creationId xmlns:a16="http://schemas.microsoft.com/office/drawing/2014/main" id="{B3259E86-1B53-8F47-226E-E57F1AA34C1F}"/>
              </a:ext>
            </a:extLst>
          </p:cNvPr>
          <p:cNvPicPr>
            <a:picLocks noChangeAspect="1"/>
          </p:cNvPicPr>
          <p:nvPr/>
        </p:nvPicPr>
        <p:blipFill>
          <a:blip r:embed="rId7"/>
          <a:stretch>
            <a:fillRect/>
          </a:stretch>
        </p:blipFill>
        <p:spPr>
          <a:xfrm>
            <a:off x="8017150" y="5670820"/>
            <a:ext cx="2976664" cy="1129828"/>
          </a:xfrm>
          <a:prstGeom prst="rect">
            <a:avLst/>
          </a:prstGeom>
        </p:spPr>
      </p:pic>
      <p:sp>
        <p:nvSpPr>
          <p:cNvPr id="16" name="矩形 15">
            <a:extLst>
              <a:ext uri="{FF2B5EF4-FFF2-40B4-BE49-F238E27FC236}">
                <a16:creationId xmlns:a16="http://schemas.microsoft.com/office/drawing/2014/main" id="{F3774696-010E-B584-2D09-A7486E27B294}"/>
              </a:ext>
            </a:extLst>
          </p:cNvPr>
          <p:cNvSpPr/>
          <p:nvPr/>
        </p:nvSpPr>
        <p:spPr>
          <a:xfrm>
            <a:off x="8017149" y="2533188"/>
            <a:ext cx="2976663" cy="1109720"/>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9F5358C4-509E-16BC-2095-B095ABCA3565}"/>
              </a:ext>
            </a:extLst>
          </p:cNvPr>
          <p:cNvSpPr/>
          <p:nvPr/>
        </p:nvSpPr>
        <p:spPr>
          <a:xfrm>
            <a:off x="8017148" y="5670820"/>
            <a:ext cx="2976663" cy="1115002"/>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9143C7D8-3C8D-ED5A-AB2C-4C00057C520E}"/>
              </a:ext>
            </a:extLst>
          </p:cNvPr>
          <p:cNvCxnSpPr/>
          <p:nvPr/>
        </p:nvCxnSpPr>
        <p:spPr>
          <a:xfrm>
            <a:off x="8017148" y="3642908"/>
            <a:ext cx="799192" cy="555712"/>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0" name="直接连接符 19">
            <a:extLst>
              <a:ext uri="{FF2B5EF4-FFF2-40B4-BE49-F238E27FC236}">
                <a16:creationId xmlns:a16="http://schemas.microsoft.com/office/drawing/2014/main" id="{49CDB2B9-1FA2-56D4-8944-011346EF5520}"/>
              </a:ext>
            </a:extLst>
          </p:cNvPr>
          <p:cNvCxnSpPr>
            <a:cxnSpLocks/>
          </p:cNvCxnSpPr>
          <p:nvPr/>
        </p:nvCxnSpPr>
        <p:spPr>
          <a:xfrm flipV="1">
            <a:off x="10218420" y="3689183"/>
            <a:ext cx="743691" cy="494611"/>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3" name="直接连接符 22">
            <a:extLst>
              <a:ext uri="{FF2B5EF4-FFF2-40B4-BE49-F238E27FC236}">
                <a16:creationId xmlns:a16="http://schemas.microsoft.com/office/drawing/2014/main" id="{AAC74B09-C855-0F79-D663-AEE1E866C2F4}"/>
              </a:ext>
            </a:extLst>
          </p:cNvPr>
          <p:cNvCxnSpPr>
            <a:cxnSpLocks/>
          </p:cNvCxnSpPr>
          <p:nvPr/>
        </p:nvCxnSpPr>
        <p:spPr>
          <a:xfrm>
            <a:off x="10013883" y="5525706"/>
            <a:ext cx="948228" cy="130288"/>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6" name="直接连接符 25">
            <a:extLst>
              <a:ext uri="{FF2B5EF4-FFF2-40B4-BE49-F238E27FC236}">
                <a16:creationId xmlns:a16="http://schemas.microsoft.com/office/drawing/2014/main" id="{0038D82D-AFCE-8CE1-B1D4-5AEA09C4BE53}"/>
              </a:ext>
            </a:extLst>
          </p:cNvPr>
          <p:cNvCxnSpPr>
            <a:cxnSpLocks/>
          </p:cNvCxnSpPr>
          <p:nvPr/>
        </p:nvCxnSpPr>
        <p:spPr>
          <a:xfrm flipV="1">
            <a:off x="8048853" y="5533119"/>
            <a:ext cx="948228" cy="116150"/>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28" name="箭头: 右 27">
            <a:extLst>
              <a:ext uri="{FF2B5EF4-FFF2-40B4-BE49-F238E27FC236}">
                <a16:creationId xmlns:a16="http://schemas.microsoft.com/office/drawing/2014/main" id="{DCAFA9E9-8748-B78E-14F1-09898B5D1E03}"/>
              </a:ext>
            </a:extLst>
          </p:cNvPr>
          <p:cNvSpPr/>
          <p:nvPr/>
        </p:nvSpPr>
        <p:spPr>
          <a:xfrm>
            <a:off x="5121566" y="4753715"/>
            <a:ext cx="1576078" cy="464562"/>
          </a:xfrm>
          <a:prstGeom prst="rightArrow">
            <a:avLst/>
          </a:prstGeom>
          <a:ln w="4762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736762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27CAC6EE-F7B2-9A7F-FBD4-DB730A2EF577}"/>
              </a:ext>
            </a:extLst>
          </p:cNvPr>
          <p:cNvSpPr txBox="1">
            <a:spLocks/>
          </p:cNvSpPr>
          <p:nvPr/>
        </p:nvSpPr>
        <p:spPr>
          <a:xfrm>
            <a:off x="9906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Quantitatively comparison on IMDB&amp;COX (Captured LQs): </a:t>
            </a:r>
          </a:p>
          <a:p>
            <a:pPr marL="457200" lvl="1" inden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p:txBody>
      </p:sp>
      <p:sp>
        <p:nvSpPr>
          <p:cNvPr id="3" name="文本框 2">
            <a:extLst>
              <a:ext uri="{FF2B5EF4-FFF2-40B4-BE49-F238E27FC236}">
                <a16:creationId xmlns:a16="http://schemas.microsoft.com/office/drawing/2014/main" id="{2698891B-8F1E-83DA-7626-0FD780AB4EE3}"/>
              </a:ext>
            </a:extLst>
          </p:cNvPr>
          <p:cNvSpPr txBox="1"/>
          <p:nvPr/>
        </p:nvSpPr>
        <p:spPr>
          <a:xfrm>
            <a:off x="2717569" y="6118394"/>
            <a:ext cx="8788631" cy="369332"/>
          </a:xfrm>
          <a:prstGeom prst="rect">
            <a:avLst/>
          </a:prstGeom>
          <a:noFill/>
        </p:spPr>
        <p:txBody>
          <a:bodyPr wrap="square">
            <a:spAutoFit/>
          </a:bodyPr>
          <a:lstStyle/>
          <a:p>
            <a:r>
              <a:rPr lang="en-US" altLang="zh-CN" dirty="0"/>
              <a:t>The best, second results are in </a:t>
            </a:r>
            <a:r>
              <a:rPr lang="en-US" altLang="zh-CN" b="1" dirty="0">
                <a:solidFill>
                  <a:srgbClr val="FF0000"/>
                </a:solidFill>
              </a:rPr>
              <a:t>red </a:t>
            </a:r>
            <a:r>
              <a:rPr lang="en-US" altLang="zh-CN" dirty="0"/>
              <a:t>and </a:t>
            </a:r>
            <a:r>
              <a:rPr lang="en-US" altLang="zh-CN" u="sng" dirty="0">
                <a:solidFill>
                  <a:schemeClr val="accent1">
                    <a:lumMod val="75000"/>
                  </a:schemeClr>
                </a:solidFill>
              </a:rPr>
              <a:t>blue</a:t>
            </a:r>
            <a:r>
              <a:rPr lang="en-US" altLang="zh-CN" dirty="0"/>
              <a:t> respectively. </a:t>
            </a:r>
          </a:p>
        </p:txBody>
      </p:sp>
      <p:sp>
        <p:nvSpPr>
          <p:cNvPr id="4" name="Rectangle 54">
            <a:extLst>
              <a:ext uri="{FF2B5EF4-FFF2-40B4-BE49-F238E27FC236}">
                <a16:creationId xmlns:a16="http://schemas.microsoft.com/office/drawing/2014/main" id="{088DAEAA-6529-A81F-2509-CD8408742074}"/>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5" name="Picture 2">
            <a:extLst>
              <a:ext uri="{FF2B5EF4-FFF2-40B4-BE49-F238E27FC236}">
                <a16:creationId xmlns:a16="http://schemas.microsoft.com/office/drawing/2014/main" id="{6568BC89-8E4E-124F-D076-F6D3A4984A4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BFBFBAEE-D511-2094-FD08-D664CDCEB3DB}"/>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260C5987-AE61-FEB3-C77E-AF60D03D1361}"/>
              </a:ext>
            </a:extLst>
          </p:cNvPr>
          <p:cNvPicPr>
            <a:picLocks noChangeAspect="1"/>
          </p:cNvPicPr>
          <p:nvPr/>
        </p:nvPicPr>
        <p:blipFill>
          <a:blip r:embed="rId4"/>
          <a:stretch>
            <a:fillRect/>
          </a:stretch>
        </p:blipFill>
        <p:spPr>
          <a:xfrm>
            <a:off x="2801209" y="2385896"/>
            <a:ext cx="5241124" cy="3539682"/>
          </a:xfrm>
          <a:prstGeom prst="rect">
            <a:avLst/>
          </a:prstGeom>
        </p:spPr>
      </p:pic>
    </p:spTree>
    <p:extLst>
      <p:ext uri="{BB962C8B-B14F-4D97-AF65-F5344CB8AC3E}">
        <p14:creationId xmlns:p14="http://schemas.microsoft.com/office/powerpoint/2010/main" val="410951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14DAD30-5AC0-2700-FFF5-EB4F09A138F5}"/>
              </a:ext>
            </a:extLst>
          </p:cNvPr>
          <p:cNvSpPr>
            <a:spLocks noGrp="1"/>
          </p:cNvSpPr>
          <p:nvPr>
            <p:ph idx="1"/>
          </p:nvPr>
        </p:nvSpPr>
        <p:spPr/>
        <p:txBody>
          <a:bodyPr/>
          <a:lstStyle/>
          <a:p>
            <a:endParaRPr lang="zh-CN" altLang="en-US" dirty="0"/>
          </a:p>
        </p:txBody>
      </p:sp>
      <p:pic>
        <p:nvPicPr>
          <p:cNvPr id="6" name="图片 5">
            <a:extLst>
              <a:ext uri="{FF2B5EF4-FFF2-40B4-BE49-F238E27FC236}">
                <a16:creationId xmlns:a16="http://schemas.microsoft.com/office/drawing/2014/main" id="{6D8CC206-FB35-133D-5580-ED43D8AA498A}"/>
              </a:ext>
            </a:extLst>
          </p:cNvPr>
          <p:cNvPicPr>
            <a:picLocks noChangeAspect="1"/>
          </p:cNvPicPr>
          <p:nvPr/>
        </p:nvPicPr>
        <p:blipFill>
          <a:blip r:embed="rId3"/>
          <a:stretch>
            <a:fillRect/>
          </a:stretch>
        </p:blipFill>
        <p:spPr>
          <a:xfrm>
            <a:off x="780589" y="1690688"/>
            <a:ext cx="10630821" cy="4869602"/>
          </a:xfrm>
          <a:prstGeom prst="rect">
            <a:avLst/>
          </a:prstGeom>
        </p:spPr>
      </p:pic>
      <p:sp>
        <p:nvSpPr>
          <p:cNvPr id="4" name="Rectangle 54">
            <a:extLst>
              <a:ext uri="{FF2B5EF4-FFF2-40B4-BE49-F238E27FC236}">
                <a16:creationId xmlns:a16="http://schemas.microsoft.com/office/drawing/2014/main" id="{DB106D76-93C9-4587-5ACB-A8B6D6A81455}"/>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5" name="Picture 2">
            <a:extLst>
              <a:ext uri="{FF2B5EF4-FFF2-40B4-BE49-F238E27FC236}">
                <a16:creationId xmlns:a16="http://schemas.microsoft.com/office/drawing/2014/main" id="{639396C4-F97E-DCB4-9EF6-B448C1C0AA67}"/>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705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E80F6B9D-A41D-B433-3CFF-43E1347C9CB0}"/>
              </a:ext>
            </a:extLst>
          </p:cNvPr>
          <p:cNvPicPr>
            <a:picLocks noGrp="1" noChangeAspect="1"/>
          </p:cNvPicPr>
          <p:nvPr>
            <p:ph idx="1"/>
          </p:nvPr>
        </p:nvPicPr>
        <p:blipFill>
          <a:blip r:embed="rId3"/>
          <a:stretch>
            <a:fillRect/>
          </a:stretch>
        </p:blipFill>
        <p:spPr>
          <a:xfrm>
            <a:off x="2007538" y="1712175"/>
            <a:ext cx="7949472" cy="5145825"/>
          </a:xfrm>
        </p:spPr>
      </p:pic>
      <p:sp>
        <p:nvSpPr>
          <p:cNvPr id="3" name="内容占位符 2">
            <a:extLst>
              <a:ext uri="{FF2B5EF4-FFF2-40B4-BE49-F238E27FC236}">
                <a16:creationId xmlns:a16="http://schemas.microsoft.com/office/drawing/2014/main" id="{57217979-0568-8137-0FE6-0BC6260BB5BB}"/>
              </a:ext>
            </a:extLst>
          </p:cNvPr>
          <p:cNvSpPr txBox="1">
            <a:spLocks/>
          </p:cNvSpPr>
          <p:nvPr/>
        </p:nvSpPr>
        <p:spPr>
          <a:xfrm>
            <a:off x="739379" y="182738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Rectangle 54">
            <a:extLst>
              <a:ext uri="{FF2B5EF4-FFF2-40B4-BE49-F238E27FC236}">
                <a16:creationId xmlns:a16="http://schemas.microsoft.com/office/drawing/2014/main" id="{D52689A3-6092-A65B-6DEC-0B61938F84BD}"/>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45CFC5F4-7D2A-FB59-1BF3-62A8E932834C}"/>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CBD4FE48-065F-2471-B48C-FAFEF38F7BF9}"/>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Human Interaction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976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7217979-0568-8137-0FE6-0BC6260BB5BB}"/>
              </a:ext>
            </a:extLst>
          </p:cNvPr>
          <p:cNvSpPr txBox="1">
            <a:spLocks/>
          </p:cNvSpPr>
          <p:nvPr/>
        </p:nvSpPr>
        <p:spPr>
          <a:xfrm>
            <a:off x="739379" y="182738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Rectangle 54">
            <a:extLst>
              <a:ext uri="{FF2B5EF4-FFF2-40B4-BE49-F238E27FC236}">
                <a16:creationId xmlns:a16="http://schemas.microsoft.com/office/drawing/2014/main" id="{D52689A3-6092-A65B-6DEC-0B61938F84BD}"/>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45CFC5F4-7D2A-FB59-1BF3-62A8E932834C}"/>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CBD4FE48-065F-2471-B48C-FAFEF38F7BF9}"/>
              </a:ext>
            </a:extLst>
          </p:cNvPr>
          <p:cNvSpPr txBox="1">
            <a:spLocks/>
          </p:cNvSpPr>
          <p:nvPr/>
        </p:nvSpPr>
        <p:spPr>
          <a:xfrm>
            <a:off x="1575881" y="147234"/>
            <a:ext cx="977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Summarization</a:t>
            </a:r>
            <a:endParaRPr lang="zh-CN" altLang="en-US"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9AC30B07-13CE-31FD-092D-1B771D5E1AA2}"/>
              </a:ext>
            </a:extLst>
          </p:cNvPr>
          <p:cNvSpPr txBox="1">
            <a:spLocks/>
          </p:cNvSpPr>
          <p:nvPr/>
        </p:nvSpPr>
        <p:spPr>
          <a:xfrm>
            <a:off x="9906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 </a:t>
            </a:r>
            <a:r>
              <a:rPr lang="en-US" altLang="zh-CN" b="1" dirty="0"/>
              <a:t>Attribute bias problem</a:t>
            </a:r>
            <a:r>
              <a:rPr lang="en-US" altLang="zh-CN" dirty="0"/>
              <a:t>: facial attributes (e.g., age and gender) of the restored faces could be dramatically different from the target faces</a:t>
            </a:r>
          </a:p>
          <a:p>
            <a:pPr marL="0" indent="0">
              <a:buNone/>
            </a:pPr>
            <a:r>
              <a:rPr lang="en-US" altLang="zh-CN" dirty="0"/>
              <a:t> </a:t>
            </a:r>
          </a:p>
          <a:p>
            <a:pPr>
              <a:buFont typeface="Wingdings" panose="05000000000000000000" pitchFamily="2" charset="2"/>
              <a:buChar char="Ø"/>
            </a:pPr>
            <a:r>
              <a:rPr lang="en-US" altLang="zh-CN" dirty="0"/>
              <a:t>Owe it to two leading causes: </a:t>
            </a:r>
            <a:r>
              <a:rPr lang="en-US" altLang="zh-CN" i="1" dirty="0"/>
              <a:t>the lack of attribute information </a:t>
            </a:r>
            <a:r>
              <a:rPr lang="en-US" altLang="zh-CN" dirty="0"/>
              <a:t>and </a:t>
            </a:r>
            <a:r>
              <a:rPr lang="en-US" altLang="zh-CN" i="1" dirty="0"/>
              <a:t>bias in training data</a:t>
            </a: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Propose </a:t>
            </a:r>
            <a:r>
              <a:rPr lang="en-US" altLang="zh-CN" b="1" dirty="0" err="1"/>
              <a:t>DebiasFR</a:t>
            </a:r>
            <a:r>
              <a:rPr lang="en-US" altLang="zh-CN" dirty="0"/>
              <a:t>, which faithfully preserves input attribute information and produces quality HQ faces. Supports human interaction attribute adjustment</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p:txBody>
      </p:sp>
    </p:spTree>
    <p:extLst>
      <p:ext uri="{BB962C8B-B14F-4D97-AF65-F5344CB8AC3E}">
        <p14:creationId xmlns:p14="http://schemas.microsoft.com/office/powerpoint/2010/main" val="291827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168D25-794B-479C-B9C7-70E9197E16E5}"/>
              </a:ext>
            </a:extLst>
          </p:cNvPr>
          <p:cNvSpPr>
            <a:spLocks noGrp="1"/>
          </p:cNvSpPr>
          <p:nvPr>
            <p:ph type="ctrTitle"/>
          </p:nvPr>
        </p:nvSpPr>
        <p:spPr/>
        <p:txBody>
          <a:bodyPr>
            <a:normAutofit/>
          </a:bodyPr>
          <a:lstStyle/>
          <a:p>
            <a:r>
              <a:rPr lang="en-US" altLang="zh-CN" sz="6000" b="1" i="0" u="none" strike="noStrike" baseline="0" dirty="0">
                <a:latin typeface="NimbusSanL-Bold"/>
              </a:rPr>
              <a:t>Thanks</a:t>
            </a:r>
            <a:endParaRPr lang="zh-CN" altLang="en-US" dirty="0"/>
          </a:p>
        </p:txBody>
      </p:sp>
      <p:sp>
        <p:nvSpPr>
          <p:cNvPr id="3" name="副标题 2">
            <a:extLst>
              <a:ext uri="{FF2B5EF4-FFF2-40B4-BE49-F238E27FC236}">
                <a16:creationId xmlns:a16="http://schemas.microsoft.com/office/drawing/2014/main" id="{5CBBF4E0-EF02-4C63-9C68-2D6EE9191BDD}"/>
              </a:ext>
            </a:extLst>
          </p:cNvPr>
          <p:cNvSpPr>
            <a:spLocks noGrp="1"/>
          </p:cNvSpPr>
          <p:nvPr>
            <p:ph type="subTitle" idx="1"/>
          </p:nvPr>
        </p:nvSpPr>
        <p:spPr/>
        <p:txBody>
          <a:bodyPr>
            <a:normAutofit/>
          </a:bodyPr>
          <a:lstStyle/>
          <a:p>
            <a:r>
              <a:rPr lang="en-US" altLang="zh-CN" sz="2400" b="1" i="0" u="none" strike="noStrike" baseline="0" dirty="0">
                <a:solidFill>
                  <a:srgbClr val="000000"/>
                </a:solidFill>
                <a:latin typeface="Calibri" panose="020F0502020204030204" pitchFamily="34" charset="0"/>
              </a:rPr>
              <a:t>Presenter</a:t>
            </a:r>
            <a:r>
              <a:rPr lang="en-US" altLang="zh-CN" b="1" dirty="0">
                <a:solidFill>
                  <a:srgbClr val="000000"/>
                </a:solidFill>
                <a:latin typeface="Calibri" panose="020F0502020204030204" pitchFamily="34" charset="0"/>
              </a:rPr>
              <a:t>: Zelin Li</a:t>
            </a:r>
          </a:p>
          <a:p>
            <a:r>
              <a:rPr lang="en-US" altLang="zh-CN" b="1" dirty="0">
                <a:solidFill>
                  <a:srgbClr val="000000"/>
                </a:solidFill>
                <a:latin typeface="Calibri" panose="020F0502020204030204" pitchFamily="34" charset="0"/>
              </a:rPr>
              <a:t>12132338@mail.sustech.edu.cn</a:t>
            </a:r>
            <a:endParaRPr lang="zh-CN" altLang="en-US" dirty="0"/>
          </a:p>
        </p:txBody>
      </p:sp>
      <p:pic>
        <p:nvPicPr>
          <p:cNvPr id="5" name="图片 4" descr="图片包含 游戏机, 标志&#10;&#10;描述已自动生成">
            <a:extLst>
              <a:ext uri="{FF2B5EF4-FFF2-40B4-BE49-F238E27FC236}">
                <a16:creationId xmlns:a16="http://schemas.microsoft.com/office/drawing/2014/main" id="{1DF12AA1-5964-47BD-908B-5F889CA63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2322"/>
            <a:ext cx="12192000" cy="2565678"/>
          </a:xfrm>
          <a:prstGeom prst="rect">
            <a:avLst/>
          </a:prstGeom>
        </p:spPr>
      </p:pic>
      <p:pic>
        <p:nvPicPr>
          <p:cNvPr id="8" name="Picture 47" descr="Logo, company name&#10;&#10;Description automatically generated">
            <a:extLst>
              <a:ext uri="{FF2B5EF4-FFF2-40B4-BE49-F238E27FC236}">
                <a16:creationId xmlns:a16="http://schemas.microsoft.com/office/drawing/2014/main" id="{A5CB8489-5448-4884-B1DE-EBC39EAD477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7965" y="307582"/>
            <a:ext cx="1856512" cy="1292618"/>
          </a:xfrm>
          <a:prstGeom prst="rect">
            <a:avLst/>
          </a:prstGeom>
        </p:spPr>
      </p:pic>
      <p:pic>
        <p:nvPicPr>
          <p:cNvPr id="7" name="图片 6" descr="徽标, 公司名称&#10;&#10;描述已自动生成">
            <a:extLst>
              <a:ext uri="{FF2B5EF4-FFF2-40B4-BE49-F238E27FC236}">
                <a16:creationId xmlns:a16="http://schemas.microsoft.com/office/drawing/2014/main" id="{45787A26-95E1-169D-A468-73AC7F026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67" y="-932059"/>
            <a:ext cx="5346700" cy="3771900"/>
          </a:xfrm>
          <a:prstGeom prst="rect">
            <a:avLst/>
          </a:prstGeom>
        </p:spPr>
      </p:pic>
    </p:spTree>
    <p:extLst>
      <p:ext uri="{BB962C8B-B14F-4D97-AF65-F5344CB8AC3E}">
        <p14:creationId xmlns:p14="http://schemas.microsoft.com/office/powerpoint/2010/main" val="288980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Background</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Face restoration: Recover high-quality (HQ) faces from low-quality (LQ) faces</a:t>
            </a:r>
          </a:p>
          <a:p>
            <a:pPr lvl="1">
              <a:buFont typeface="Wingdings" panose="05000000000000000000" pitchFamily="2" charset="2"/>
              <a:buChar char="n"/>
            </a:pPr>
            <a:r>
              <a:rPr lang="en-US" altLang="zh-CN" dirty="0"/>
              <a:t> Super-resolution, Denoise, Deblur, </a:t>
            </a:r>
            <a:r>
              <a:rPr lang="en-US" altLang="zh-CN" dirty="0" err="1"/>
              <a:t>etc</a:t>
            </a:r>
            <a:endParaRPr lang="en-US" altLang="zh-CN" dirty="0"/>
          </a:p>
          <a:p>
            <a:pPr>
              <a:buFont typeface="Wingdings" panose="05000000000000000000" pitchFamily="2" charset="2"/>
              <a:buChar char="Ø"/>
            </a:pPr>
            <a:r>
              <a:rPr lang="en-US" altLang="zh-CN" dirty="0"/>
              <a:t>Leveraging generative prior</a:t>
            </a:r>
          </a:p>
          <a:p>
            <a:pPr marL="0" indent="0">
              <a:buNone/>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51269553-35ED-2E8C-8474-81452DF231A8}"/>
              </a:ext>
            </a:extLst>
          </p:cNvPr>
          <p:cNvPicPr>
            <a:picLocks noChangeAspect="1"/>
          </p:cNvPicPr>
          <p:nvPr/>
        </p:nvPicPr>
        <p:blipFill>
          <a:blip r:embed="rId4"/>
          <a:stretch>
            <a:fillRect/>
          </a:stretch>
        </p:blipFill>
        <p:spPr>
          <a:xfrm>
            <a:off x="8017150" y="3089448"/>
            <a:ext cx="2976664" cy="2976664"/>
          </a:xfrm>
          <a:prstGeom prst="rect">
            <a:avLst/>
          </a:prstGeom>
        </p:spPr>
      </p:pic>
      <p:pic>
        <p:nvPicPr>
          <p:cNvPr id="13" name="图片 12">
            <a:extLst>
              <a:ext uri="{FF2B5EF4-FFF2-40B4-BE49-F238E27FC236}">
                <a16:creationId xmlns:a16="http://schemas.microsoft.com/office/drawing/2014/main" id="{D6DA72FE-A318-EEB8-EC18-35CB3F3639B0}"/>
              </a:ext>
            </a:extLst>
          </p:cNvPr>
          <p:cNvPicPr>
            <a:picLocks noChangeAspect="1"/>
          </p:cNvPicPr>
          <p:nvPr/>
        </p:nvPicPr>
        <p:blipFill>
          <a:blip r:embed="rId5"/>
          <a:stretch>
            <a:fillRect/>
          </a:stretch>
        </p:blipFill>
        <p:spPr>
          <a:xfrm>
            <a:off x="1957464" y="4434118"/>
            <a:ext cx="1340969" cy="1345439"/>
          </a:xfrm>
          <a:prstGeom prst="rect">
            <a:avLst/>
          </a:prstGeom>
        </p:spPr>
      </p:pic>
      <p:sp>
        <p:nvSpPr>
          <p:cNvPr id="7" name="箭头: 右 6">
            <a:extLst>
              <a:ext uri="{FF2B5EF4-FFF2-40B4-BE49-F238E27FC236}">
                <a16:creationId xmlns:a16="http://schemas.microsoft.com/office/drawing/2014/main" id="{B8DEA593-5FC3-8814-A0E0-D5BD5B70D8E0}"/>
              </a:ext>
            </a:extLst>
          </p:cNvPr>
          <p:cNvSpPr/>
          <p:nvPr/>
        </p:nvSpPr>
        <p:spPr>
          <a:xfrm>
            <a:off x="5121566" y="4753715"/>
            <a:ext cx="1576078" cy="464562"/>
          </a:xfrm>
          <a:prstGeom prst="rightArrow">
            <a:avLst/>
          </a:prstGeom>
          <a:ln w="4762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4474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Background</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Face restoration: Recover high-quality (HQ) faces from low-quality (LQ) faces</a:t>
            </a:r>
          </a:p>
          <a:p>
            <a:pPr lvl="1">
              <a:buFont typeface="Wingdings" panose="05000000000000000000" pitchFamily="2" charset="2"/>
              <a:buChar char="n"/>
            </a:pPr>
            <a:r>
              <a:rPr lang="en-US" altLang="zh-CN" dirty="0"/>
              <a:t> Super-resolution, Denoise, Deblur, </a:t>
            </a:r>
            <a:r>
              <a:rPr lang="en-US" altLang="zh-CN" dirty="0" err="1"/>
              <a:t>etc</a:t>
            </a:r>
            <a:endParaRPr lang="en-US" altLang="zh-CN" dirty="0"/>
          </a:p>
          <a:p>
            <a:pPr>
              <a:buFont typeface="Wingdings" panose="05000000000000000000" pitchFamily="2" charset="2"/>
              <a:buChar char="Ø"/>
            </a:pPr>
            <a:r>
              <a:rPr lang="en-US" altLang="zh-CN" dirty="0"/>
              <a:t>Leveraging generative prior</a:t>
            </a:r>
          </a:p>
          <a:p>
            <a:pPr marL="0" indent="0">
              <a:buNone/>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51269553-35ED-2E8C-8474-81452DF231A8}"/>
              </a:ext>
            </a:extLst>
          </p:cNvPr>
          <p:cNvPicPr>
            <a:picLocks noChangeAspect="1"/>
          </p:cNvPicPr>
          <p:nvPr/>
        </p:nvPicPr>
        <p:blipFill>
          <a:blip r:embed="rId4"/>
          <a:stretch>
            <a:fillRect/>
          </a:stretch>
        </p:blipFill>
        <p:spPr>
          <a:xfrm>
            <a:off x="8017150" y="3089448"/>
            <a:ext cx="2976664" cy="2976664"/>
          </a:xfrm>
          <a:prstGeom prst="rect">
            <a:avLst/>
          </a:prstGeom>
        </p:spPr>
      </p:pic>
      <p:pic>
        <p:nvPicPr>
          <p:cNvPr id="13" name="图片 12">
            <a:extLst>
              <a:ext uri="{FF2B5EF4-FFF2-40B4-BE49-F238E27FC236}">
                <a16:creationId xmlns:a16="http://schemas.microsoft.com/office/drawing/2014/main" id="{D6DA72FE-A318-EEB8-EC18-35CB3F3639B0}"/>
              </a:ext>
            </a:extLst>
          </p:cNvPr>
          <p:cNvPicPr>
            <a:picLocks noChangeAspect="1"/>
          </p:cNvPicPr>
          <p:nvPr/>
        </p:nvPicPr>
        <p:blipFill>
          <a:blip r:embed="rId5"/>
          <a:stretch>
            <a:fillRect/>
          </a:stretch>
        </p:blipFill>
        <p:spPr>
          <a:xfrm>
            <a:off x="1957464" y="4434118"/>
            <a:ext cx="1340969" cy="1345439"/>
          </a:xfrm>
          <a:prstGeom prst="rect">
            <a:avLst/>
          </a:prstGeom>
        </p:spPr>
      </p:pic>
      <p:sp>
        <p:nvSpPr>
          <p:cNvPr id="7" name="箭头: 右 6">
            <a:extLst>
              <a:ext uri="{FF2B5EF4-FFF2-40B4-BE49-F238E27FC236}">
                <a16:creationId xmlns:a16="http://schemas.microsoft.com/office/drawing/2014/main" id="{B8DEA593-5FC3-8814-A0E0-D5BD5B70D8E0}"/>
              </a:ext>
            </a:extLst>
          </p:cNvPr>
          <p:cNvSpPr/>
          <p:nvPr/>
        </p:nvSpPr>
        <p:spPr>
          <a:xfrm>
            <a:off x="5121566" y="4753715"/>
            <a:ext cx="1576078" cy="464562"/>
          </a:xfrm>
          <a:prstGeom prst="rightArrow">
            <a:avLst/>
          </a:prstGeom>
          <a:ln w="4762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BA62207-E794-1A67-18C3-21DCDD2B1D21}"/>
              </a:ext>
            </a:extLst>
          </p:cNvPr>
          <p:cNvSpPr/>
          <p:nvPr/>
        </p:nvSpPr>
        <p:spPr>
          <a:xfrm>
            <a:off x="8816340" y="4198620"/>
            <a:ext cx="1402080" cy="556260"/>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F3409DE-4430-E074-0662-5D90B4818E3E}"/>
              </a:ext>
            </a:extLst>
          </p:cNvPr>
          <p:cNvSpPr/>
          <p:nvPr/>
        </p:nvSpPr>
        <p:spPr>
          <a:xfrm>
            <a:off x="8997081" y="5110425"/>
            <a:ext cx="1016802" cy="415281"/>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D914FC38-7AAD-59C6-F3C9-C14FD9B750F9}"/>
              </a:ext>
            </a:extLst>
          </p:cNvPr>
          <p:cNvSpPr/>
          <p:nvPr/>
        </p:nvSpPr>
        <p:spPr>
          <a:xfrm>
            <a:off x="8017149" y="2533188"/>
            <a:ext cx="2976663" cy="1109720"/>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672F322B-0DBD-B766-8040-C03B38DF3CF4}"/>
              </a:ext>
            </a:extLst>
          </p:cNvPr>
          <p:cNvSpPr/>
          <p:nvPr/>
        </p:nvSpPr>
        <p:spPr>
          <a:xfrm>
            <a:off x="8017148" y="5670820"/>
            <a:ext cx="2976663" cy="1115002"/>
          </a:xfrm>
          <a:prstGeom prst="rect">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0E74D71A-5476-5F62-2E98-409B75E6732A}"/>
              </a:ext>
            </a:extLst>
          </p:cNvPr>
          <p:cNvCxnSpPr/>
          <p:nvPr/>
        </p:nvCxnSpPr>
        <p:spPr>
          <a:xfrm>
            <a:off x="8017148" y="3642908"/>
            <a:ext cx="799192" cy="555712"/>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7" name="直接连接符 16">
            <a:extLst>
              <a:ext uri="{FF2B5EF4-FFF2-40B4-BE49-F238E27FC236}">
                <a16:creationId xmlns:a16="http://schemas.microsoft.com/office/drawing/2014/main" id="{C738846A-37E5-9759-F010-85FF071AD68B}"/>
              </a:ext>
            </a:extLst>
          </p:cNvPr>
          <p:cNvCxnSpPr>
            <a:cxnSpLocks/>
          </p:cNvCxnSpPr>
          <p:nvPr/>
        </p:nvCxnSpPr>
        <p:spPr>
          <a:xfrm flipV="1">
            <a:off x="10218420" y="3689183"/>
            <a:ext cx="743691" cy="494611"/>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8" name="直接连接符 17">
            <a:extLst>
              <a:ext uri="{FF2B5EF4-FFF2-40B4-BE49-F238E27FC236}">
                <a16:creationId xmlns:a16="http://schemas.microsoft.com/office/drawing/2014/main" id="{17EB0A40-F09C-BA3C-86C0-E273B04DE943}"/>
              </a:ext>
            </a:extLst>
          </p:cNvPr>
          <p:cNvCxnSpPr>
            <a:cxnSpLocks/>
          </p:cNvCxnSpPr>
          <p:nvPr/>
        </p:nvCxnSpPr>
        <p:spPr>
          <a:xfrm>
            <a:off x="10013883" y="5525706"/>
            <a:ext cx="948228" cy="130288"/>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9" name="直接连接符 18">
            <a:extLst>
              <a:ext uri="{FF2B5EF4-FFF2-40B4-BE49-F238E27FC236}">
                <a16:creationId xmlns:a16="http://schemas.microsoft.com/office/drawing/2014/main" id="{C3FBF27C-C759-F745-475F-CD04915D4FA6}"/>
              </a:ext>
            </a:extLst>
          </p:cNvPr>
          <p:cNvCxnSpPr>
            <a:cxnSpLocks/>
          </p:cNvCxnSpPr>
          <p:nvPr/>
        </p:nvCxnSpPr>
        <p:spPr>
          <a:xfrm flipV="1">
            <a:off x="8048853" y="5533119"/>
            <a:ext cx="948228" cy="116150"/>
          </a:xfrm>
          <a:prstGeom prst="line">
            <a:avLst/>
          </a:prstGeom>
          <a:ln w="28575">
            <a:solidFill>
              <a:srgbClr val="FF0000"/>
            </a:solidFill>
            <a:prstDash val="dash"/>
          </a:ln>
        </p:spPr>
        <p:style>
          <a:lnRef idx="2">
            <a:schemeClr val="accent2"/>
          </a:lnRef>
          <a:fillRef idx="0">
            <a:schemeClr val="accent2"/>
          </a:fillRef>
          <a:effectRef idx="1">
            <a:schemeClr val="accent2"/>
          </a:effectRef>
          <a:fontRef idx="minor">
            <a:schemeClr val="tx1"/>
          </a:fontRef>
        </p:style>
      </p:cxnSp>
      <p:pic>
        <p:nvPicPr>
          <p:cNvPr id="21" name="图片 20">
            <a:extLst>
              <a:ext uri="{FF2B5EF4-FFF2-40B4-BE49-F238E27FC236}">
                <a16:creationId xmlns:a16="http://schemas.microsoft.com/office/drawing/2014/main" id="{D6CAEA9F-7FE8-54D3-89E4-392D550952A5}"/>
              </a:ext>
            </a:extLst>
          </p:cNvPr>
          <p:cNvPicPr>
            <a:picLocks noChangeAspect="1"/>
          </p:cNvPicPr>
          <p:nvPr/>
        </p:nvPicPr>
        <p:blipFill>
          <a:blip r:embed="rId6"/>
          <a:stretch>
            <a:fillRect/>
          </a:stretch>
        </p:blipFill>
        <p:spPr>
          <a:xfrm>
            <a:off x="8017146" y="2533188"/>
            <a:ext cx="2978721" cy="1109720"/>
          </a:xfrm>
          <a:prstGeom prst="rect">
            <a:avLst/>
          </a:prstGeom>
        </p:spPr>
      </p:pic>
      <p:pic>
        <p:nvPicPr>
          <p:cNvPr id="23" name="图片 22">
            <a:extLst>
              <a:ext uri="{FF2B5EF4-FFF2-40B4-BE49-F238E27FC236}">
                <a16:creationId xmlns:a16="http://schemas.microsoft.com/office/drawing/2014/main" id="{409DC180-F093-679F-5DB9-F30B500D3B7C}"/>
              </a:ext>
            </a:extLst>
          </p:cNvPr>
          <p:cNvPicPr>
            <a:picLocks noChangeAspect="1"/>
          </p:cNvPicPr>
          <p:nvPr/>
        </p:nvPicPr>
        <p:blipFill>
          <a:blip r:embed="rId7"/>
          <a:stretch>
            <a:fillRect/>
          </a:stretch>
        </p:blipFill>
        <p:spPr>
          <a:xfrm>
            <a:off x="8048853" y="5672276"/>
            <a:ext cx="2923417" cy="1119503"/>
          </a:xfrm>
          <a:prstGeom prst="rect">
            <a:avLst/>
          </a:prstGeom>
        </p:spPr>
      </p:pic>
    </p:spTree>
    <p:extLst>
      <p:ext uri="{BB962C8B-B14F-4D97-AF65-F5344CB8AC3E}">
        <p14:creationId xmlns:p14="http://schemas.microsoft.com/office/powerpoint/2010/main" val="232899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Attribute Bias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Key face attributes are dramatically different</a:t>
            </a:r>
            <a:endParaRPr lang="zh-CN" altLang="en-US"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
            <a:extLst>
              <a:ext uri="{FF2B5EF4-FFF2-40B4-BE49-F238E27FC236}">
                <a16:creationId xmlns:a16="http://schemas.microsoft.com/office/drawing/2014/main" id="{C236CDB3-A078-8E7B-5891-8690A16B5F6F}"/>
              </a:ext>
            </a:extLst>
          </p:cNvPr>
          <p:cNvSpPr>
            <a:spLocks noChangeAspect="1" noChangeArrowheads="1" noTextEdit="1"/>
          </p:cNvSpPr>
          <p:nvPr/>
        </p:nvSpPr>
        <p:spPr bwMode="auto">
          <a:xfrm>
            <a:off x="914400" y="2949575"/>
            <a:ext cx="101790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53" name="Picture 5">
            <a:extLst>
              <a:ext uri="{FF2B5EF4-FFF2-40B4-BE49-F238E27FC236}">
                <a16:creationId xmlns:a16="http://schemas.microsoft.com/office/drawing/2014/main" id="{1BD2ECD1-DA1F-A3BB-1752-02CCAF9CE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997325"/>
            <a:ext cx="9175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a:extLst>
              <a:ext uri="{FF2B5EF4-FFF2-40B4-BE49-F238E27FC236}">
                <a16:creationId xmlns:a16="http://schemas.microsoft.com/office/drawing/2014/main" id="{D9F07DCB-32CB-5D71-FEA5-DEFFB6BC43F7}"/>
              </a:ext>
            </a:extLst>
          </p:cNvPr>
          <p:cNvSpPr>
            <a:spLocks noChangeArrowheads="1"/>
          </p:cNvSpPr>
          <p:nvPr/>
        </p:nvSpPr>
        <p:spPr bwMode="auto">
          <a:xfrm>
            <a:off x="1084263" y="3019425"/>
            <a:ext cx="82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Input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B4713F1A-FFC6-FE1A-7845-9F095A3CE6E1}"/>
              </a:ext>
            </a:extLst>
          </p:cNvPr>
          <p:cNvSpPr>
            <a:spLocks noChangeArrowheads="1"/>
          </p:cNvSpPr>
          <p:nvPr/>
        </p:nvSpPr>
        <p:spPr bwMode="auto">
          <a:xfrm>
            <a:off x="1065213" y="4972050"/>
            <a:ext cx="41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1" u="none" strike="noStrike" cap="none" normalizeH="0" baseline="0">
                <a:ln>
                  <a:noFill/>
                </a:ln>
                <a:solidFill>
                  <a:srgbClr val="000000"/>
                </a:solidFill>
                <a:effectLst/>
                <a:latin typeface="Times New Roman" panose="02020603050405020304" pitchFamily="18" charset="0"/>
              </a:rPr>
              <a:t>16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1" name="Rectangle 8">
            <a:extLst>
              <a:ext uri="{FF2B5EF4-FFF2-40B4-BE49-F238E27FC236}">
                <a16:creationId xmlns:a16="http://schemas.microsoft.com/office/drawing/2014/main" id="{CEECF679-669B-F0C2-A72F-8E9762BEB792}"/>
              </a:ext>
            </a:extLst>
          </p:cNvPr>
          <p:cNvSpPr>
            <a:spLocks noChangeArrowheads="1"/>
          </p:cNvSpPr>
          <p:nvPr/>
        </p:nvSpPr>
        <p:spPr bwMode="auto">
          <a:xfrm>
            <a:off x="1352550" y="4965700"/>
            <a:ext cx="29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2" name="Rectangle 9">
            <a:extLst>
              <a:ext uri="{FF2B5EF4-FFF2-40B4-BE49-F238E27FC236}">
                <a16:creationId xmlns:a16="http://schemas.microsoft.com/office/drawing/2014/main" id="{5C016CD2-0042-8E3D-D023-856E1318029D}"/>
              </a:ext>
            </a:extLst>
          </p:cNvPr>
          <p:cNvSpPr>
            <a:spLocks noChangeArrowheads="1"/>
          </p:cNvSpPr>
          <p:nvPr/>
        </p:nvSpPr>
        <p:spPr bwMode="auto">
          <a:xfrm>
            <a:off x="1516063" y="4972050"/>
            <a:ext cx="41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1" u="none" strike="noStrike" cap="none" normalizeH="0" baseline="0">
                <a:ln>
                  <a:noFill/>
                </a:ln>
                <a:solidFill>
                  <a:srgbClr val="000000"/>
                </a:solidFill>
                <a:effectLst/>
                <a:latin typeface="Times New Roman" panose="02020603050405020304" pitchFamily="18" charset="0"/>
              </a:rPr>
              <a:t>16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8" name="Rectangle 28">
            <a:extLst>
              <a:ext uri="{FF2B5EF4-FFF2-40B4-BE49-F238E27FC236}">
                <a16:creationId xmlns:a16="http://schemas.microsoft.com/office/drawing/2014/main" id="{EFBEB2F8-B049-E98C-C7D1-803DA3DE9876}"/>
              </a:ext>
            </a:extLst>
          </p:cNvPr>
          <p:cNvSpPr>
            <a:spLocks noChangeArrowheads="1"/>
          </p:cNvSpPr>
          <p:nvPr/>
        </p:nvSpPr>
        <p:spPr bwMode="auto">
          <a:xfrm>
            <a:off x="3674745" y="3436938"/>
            <a:ext cx="1838325" cy="221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29">
            <a:extLst>
              <a:ext uri="{FF2B5EF4-FFF2-40B4-BE49-F238E27FC236}">
                <a16:creationId xmlns:a16="http://schemas.microsoft.com/office/drawing/2014/main" id="{E1F5D9E3-3BBF-128A-B8DA-76B21E1F14D8}"/>
              </a:ext>
            </a:extLst>
          </p:cNvPr>
          <p:cNvSpPr>
            <a:spLocks noChangeArrowheads="1"/>
          </p:cNvSpPr>
          <p:nvPr/>
        </p:nvSpPr>
        <p:spPr bwMode="auto">
          <a:xfrm>
            <a:off x="3674745" y="3436938"/>
            <a:ext cx="1838325" cy="2219325"/>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78" name="Picture 30">
            <a:extLst>
              <a:ext uri="{FF2B5EF4-FFF2-40B4-BE49-F238E27FC236}">
                <a16:creationId xmlns:a16="http://schemas.microsoft.com/office/drawing/2014/main" id="{BF738D11-3385-31DB-3C21-CED74D7AA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333" y="3430588"/>
            <a:ext cx="1838325"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1">
            <a:extLst>
              <a:ext uri="{FF2B5EF4-FFF2-40B4-BE49-F238E27FC236}">
                <a16:creationId xmlns:a16="http://schemas.microsoft.com/office/drawing/2014/main" id="{BCD4895F-E8DE-E888-9EDE-A1786D637F78}"/>
              </a:ext>
            </a:extLst>
          </p:cNvPr>
          <p:cNvSpPr>
            <a:spLocks noChangeArrowheads="1"/>
          </p:cNvSpPr>
          <p:nvPr/>
        </p:nvSpPr>
        <p:spPr bwMode="auto">
          <a:xfrm>
            <a:off x="3711258" y="5289550"/>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0000"/>
                </a:solidFill>
                <a:effectLst/>
                <a:latin typeface="Times New Roman" panose="02020603050405020304" pitchFamily="18" charset="0"/>
              </a:rPr>
              <a:t>Age:17,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1" name="Rectangle 32">
            <a:extLst>
              <a:ext uri="{FF2B5EF4-FFF2-40B4-BE49-F238E27FC236}">
                <a16:creationId xmlns:a16="http://schemas.microsoft.com/office/drawing/2014/main" id="{F86DF608-EF97-5AAE-8E55-E70996F056CC}"/>
              </a:ext>
            </a:extLst>
          </p:cNvPr>
          <p:cNvSpPr>
            <a:spLocks noChangeArrowheads="1"/>
          </p:cNvSpPr>
          <p:nvPr/>
        </p:nvSpPr>
        <p:spPr bwMode="auto">
          <a:xfrm>
            <a:off x="4698683" y="5289550"/>
            <a:ext cx="91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FF0000"/>
                </a:solidFill>
                <a:effectLst/>
                <a:latin typeface="Times New Roman" panose="02020603050405020304" pitchFamily="18" charset="0"/>
              </a:rPr>
              <a:t>female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2" name="Rectangle 33">
            <a:extLst>
              <a:ext uri="{FF2B5EF4-FFF2-40B4-BE49-F238E27FC236}">
                <a16:creationId xmlns:a16="http://schemas.microsoft.com/office/drawing/2014/main" id="{930B2D68-6484-DD11-AF43-C78753FCA2A9}"/>
              </a:ext>
            </a:extLst>
          </p:cNvPr>
          <p:cNvSpPr>
            <a:spLocks noChangeArrowheads="1"/>
          </p:cNvSpPr>
          <p:nvPr/>
        </p:nvSpPr>
        <p:spPr bwMode="auto">
          <a:xfrm>
            <a:off x="4174808" y="3019425"/>
            <a:ext cx="9763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Target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3" name="Line 34">
            <a:extLst>
              <a:ext uri="{FF2B5EF4-FFF2-40B4-BE49-F238E27FC236}">
                <a16:creationId xmlns:a16="http://schemas.microsoft.com/office/drawing/2014/main" id="{5BCDFCE8-0526-9EF5-DABF-7D79CC8CA8F0}"/>
              </a:ext>
            </a:extLst>
          </p:cNvPr>
          <p:cNvSpPr>
            <a:spLocks noChangeShapeType="1"/>
          </p:cNvSpPr>
          <p:nvPr/>
        </p:nvSpPr>
        <p:spPr bwMode="auto">
          <a:xfrm>
            <a:off x="2378075" y="4464050"/>
            <a:ext cx="547688" cy="0"/>
          </a:xfrm>
          <a:prstGeom prst="line">
            <a:avLst/>
          </a:prstGeom>
          <a:noFill/>
          <a:ln w="714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a:extLst>
              <a:ext uri="{FF2B5EF4-FFF2-40B4-BE49-F238E27FC236}">
                <a16:creationId xmlns:a16="http://schemas.microsoft.com/office/drawing/2014/main" id="{C1AA76AF-7443-46B1-B95F-468EB14EC13B}"/>
              </a:ext>
            </a:extLst>
          </p:cNvPr>
          <p:cNvSpPr>
            <a:spLocks/>
          </p:cNvSpPr>
          <p:nvPr/>
        </p:nvSpPr>
        <p:spPr bwMode="auto">
          <a:xfrm>
            <a:off x="2940050" y="4381500"/>
            <a:ext cx="252413" cy="166688"/>
          </a:xfrm>
          <a:custGeom>
            <a:avLst/>
            <a:gdLst>
              <a:gd name="T0" fmla="*/ 0 w 159"/>
              <a:gd name="T1" fmla="*/ 0 h 105"/>
              <a:gd name="T2" fmla="*/ 159 w 159"/>
              <a:gd name="T3" fmla="*/ 52 h 105"/>
              <a:gd name="T4" fmla="*/ 0 w 159"/>
              <a:gd name="T5" fmla="*/ 105 h 105"/>
              <a:gd name="T6" fmla="*/ 0 w 159"/>
              <a:gd name="T7" fmla="*/ 0 h 105"/>
            </a:gdLst>
            <a:ahLst/>
            <a:cxnLst>
              <a:cxn ang="0">
                <a:pos x="T0" y="T1"/>
              </a:cxn>
              <a:cxn ang="0">
                <a:pos x="T2" y="T3"/>
              </a:cxn>
              <a:cxn ang="0">
                <a:pos x="T4" y="T5"/>
              </a:cxn>
              <a:cxn ang="0">
                <a:pos x="T6" y="T7"/>
              </a:cxn>
            </a:cxnLst>
            <a:rect l="0" t="0" r="r" b="b"/>
            <a:pathLst>
              <a:path w="159" h="105">
                <a:moveTo>
                  <a:pt x="0" y="0"/>
                </a:moveTo>
                <a:lnTo>
                  <a:pt x="159" y="52"/>
                </a:lnTo>
                <a:lnTo>
                  <a:pt x="0" y="10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36">
            <a:extLst>
              <a:ext uri="{FF2B5EF4-FFF2-40B4-BE49-F238E27FC236}">
                <a16:creationId xmlns:a16="http://schemas.microsoft.com/office/drawing/2014/main" id="{8F5E189A-E617-C396-1FF7-5B6B303272A7}"/>
              </a:ext>
            </a:extLst>
          </p:cNvPr>
          <p:cNvSpPr>
            <a:spLocks noChangeArrowheads="1"/>
          </p:cNvSpPr>
          <p:nvPr/>
        </p:nvSpPr>
        <p:spPr bwMode="auto">
          <a:xfrm>
            <a:off x="2493963" y="4584700"/>
            <a:ext cx="41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1" u="none" strike="noStrike" cap="none" normalizeH="0" baseline="0">
                <a:ln>
                  <a:noFill/>
                </a:ln>
                <a:solidFill>
                  <a:srgbClr val="000000"/>
                </a:solidFill>
                <a:effectLst/>
                <a:latin typeface="Times New Roman" panose="02020603050405020304" pitchFamily="18" charset="0"/>
              </a:rPr>
              <a:t>32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C7FC7C73-BB54-4424-0FB9-4FBB35E69BD4}"/>
              </a:ext>
            </a:extLst>
          </p:cNvPr>
          <p:cNvSpPr>
            <a:spLocks noChangeArrowheads="1"/>
          </p:cNvSpPr>
          <p:nvPr/>
        </p:nvSpPr>
        <p:spPr bwMode="auto">
          <a:xfrm>
            <a:off x="2779713" y="4578350"/>
            <a:ext cx="293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589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Attribute Bias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Key face attributes are dramatically different</a:t>
            </a:r>
            <a:endParaRPr lang="zh-CN" altLang="en-US"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extLst>
              <a:ext uri="{FF2B5EF4-FFF2-40B4-BE49-F238E27FC236}">
                <a16:creationId xmlns:a16="http://schemas.microsoft.com/office/drawing/2014/main" id="{F87CD647-8199-C875-86D7-AA07FF19CED3}"/>
              </a:ext>
            </a:extLst>
          </p:cNvPr>
          <p:cNvSpPr>
            <a:spLocks noChangeAspect="1" noChangeArrowheads="1" noTextEdit="1"/>
          </p:cNvSpPr>
          <p:nvPr/>
        </p:nvSpPr>
        <p:spPr bwMode="auto">
          <a:xfrm>
            <a:off x="914400" y="2949575"/>
            <a:ext cx="101790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3077" name="Picture 5">
            <a:extLst>
              <a:ext uri="{FF2B5EF4-FFF2-40B4-BE49-F238E27FC236}">
                <a16:creationId xmlns:a16="http://schemas.microsoft.com/office/drawing/2014/main" id="{762999E5-7773-094B-7F41-927DF789D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997325"/>
            <a:ext cx="9175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a:extLst>
              <a:ext uri="{FF2B5EF4-FFF2-40B4-BE49-F238E27FC236}">
                <a16:creationId xmlns:a16="http://schemas.microsoft.com/office/drawing/2014/main" id="{73D10192-69C8-62D4-BB0B-45C8FBC644A8}"/>
              </a:ext>
            </a:extLst>
          </p:cNvPr>
          <p:cNvSpPr>
            <a:spLocks noChangeArrowheads="1"/>
          </p:cNvSpPr>
          <p:nvPr/>
        </p:nvSpPr>
        <p:spPr bwMode="auto">
          <a:xfrm>
            <a:off x="1084263" y="3019425"/>
            <a:ext cx="82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Input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2E94B099-0B6C-81D5-F4A7-F5C6EB89C7AD}"/>
              </a:ext>
            </a:extLst>
          </p:cNvPr>
          <p:cNvSpPr>
            <a:spLocks noChangeArrowheads="1"/>
          </p:cNvSpPr>
          <p:nvPr/>
        </p:nvSpPr>
        <p:spPr bwMode="auto">
          <a:xfrm>
            <a:off x="1065213" y="4972050"/>
            <a:ext cx="41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1" u="none" strike="noStrike" cap="none" normalizeH="0" baseline="0">
                <a:ln>
                  <a:noFill/>
                </a:ln>
                <a:solidFill>
                  <a:srgbClr val="000000"/>
                </a:solidFill>
                <a:effectLst/>
                <a:latin typeface="Times New Roman" panose="02020603050405020304" pitchFamily="18" charset="0"/>
              </a:rPr>
              <a:t>16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B1C2DB49-84E9-ABBE-78F1-7ED59D9C9429}"/>
              </a:ext>
            </a:extLst>
          </p:cNvPr>
          <p:cNvSpPr>
            <a:spLocks noChangeArrowheads="1"/>
          </p:cNvSpPr>
          <p:nvPr/>
        </p:nvSpPr>
        <p:spPr bwMode="auto">
          <a:xfrm>
            <a:off x="1352550" y="4965700"/>
            <a:ext cx="29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4F2CEC5B-3244-D9E8-97ED-9A06C30FB55F}"/>
              </a:ext>
            </a:extLst>
          </p:cNvPr>
          <p:cNvSpPr>
            <a:spLocks noChangeArrowheads="1"/>
          </p:cNvSpPr>
          <p:nvPr/>
        </p:nvSpPr>
        <p:spPr bwMode="auto">
          <a:xfrm>
            <a:off x="1516063" y="4972050"/>
            <a:ext cx="41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1" u="none" strike="noStrike" cap="none" normalizeH="0" baseline="0">
                <a:ln>
                  <a:noFill/>
                </a:ln>
                <a:solidFill>
                  <a:srgbClr val="000000"/>
                </a:solidFill>
                <a:effectLst/>
                <a:latin typeface="Times New Roman" panose="02020603050405020304" pitchFamily="18" charset="0"/>
              </a:rPr>
              <a:t>16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571E4122-05F2-A7C4-57BF-5D8F4EB9733D}"/>
              </a:ext>
            </a:extLst>
          </p:cNvPr>
          <p:cNvSpPr>
            <a:spLocks noChangeArrowheads="1"/>
          </p:cNvSpPr>
          <p:nvPr/>
        </p:nvSpPr>
        <p:spPr bwMode="auto">
          <a:xfrm>
            <a:off x="5503863" y="3019425"/>
            <a:ext cx="13652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GFPGAN</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ED4ACFEF-5FAB-0D17-B42B-C1E6CD2DF8B0}"/>
              </a:ext>
            </a:extLst>
          </p:cNvPr>
          <p:cNvSpPr>
            <a:spLocks noChangeArrowheads="1"/>
          </p:cNvSpPr>
          <p:nvPr/>
        </p:nvSpPr>
        <p:spPr bwMode="auto">
          <a:xfrm>
            <a:off x="3949700" y="3019425"/>
            <a:ext cx="958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VQFR</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52C1C819-1088-5E05-6ECE-23DB43FA08C0}"/>
              </a:ext>
            </a:extLst>
          </p:cNvPr>
          <p:cNvSpPr>
            <a:spLocks noChangeArrowheads="1"/>
          </p:cNvSpPr>
          <p:nvPr/>
        </p:nvSpPr>
        <p:spPr bwMode="auto">
          <a:xfrm>
            <a:off x="3441700" y="3436938"/>
            <a:ext cx="1836738" cy="221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3">
            <a:extLst>
              <a:ext uri="{FF2B5EF4-FFF2-40B4-BE49-F238E27FC236}">
                <a16:creationId xmlns:a16="http://schemas.microsoft.com/office/drawing/2014/main" id="{7EFD8C1D-323C-CF7A-32AE-7F36344DB746}"/>
              </a:ext>
            </a:extLst>
          </p:cNvPr>
          <p:cNvSpPr>
            <a:spLocks noChangeArrowheads="1"/>
          </p:cNvSpPr>
          <p:nvPr/>
        </p:nvSpPr>
        <p:spPr bwMode="auto">
          <a:xfrm>
            <a:off x="3441700" y="3436938"/>
            <a:ext cx="1836738" cy="2219325"/>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6" name="Picture 14">
            <a:extLst>
              <a:ext uri="{FF2B5EF4-FFF2-40B4-BE49-F238E27FC236}">
                <a16:creationId xmlns:a16="http://schemas.microsoft.com/office/drawing/2014/main" id="{0BF6738D-316A-B6B5-83BE-2D9A478F4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700" y="3436938"/>
            <a:ext cx="18367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5">
            <a:extLst>
              <a:ext uri="{FF2B5EF4-FFF2-40B4-BE49-F238E27FC236}">
                <a16:creationId xmlns:a16="http://schemas.microsoft.com/office/drawing/2014/main" id="{BD3DFA58-9396-BBC4-E3B3-1C93C7B8C5C9}"/>
              </a:ext>
            </a:extLst>
          </p:cNvPr>
          <p:cNvSpPr>
            <a:spLocks noChangeArrowheads="1"/>
          </p:cNvSpPr>
          <p:nvPr/>
        </p:nvSpPr>
        <p:spPr bwMode="auto">
          <a:xfrm>
            <a:off x="3587750" y="53006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0000"/>
                </a:solidFill>
                <a:effectLst/>
                <a:latin typeface="Times New Roman" panose="02020603050405020304" pitchFamily="18" charset="0"/>
              </a:rPr>
              <a:t>Age:48,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DBE1559B-E5D9-ADC9-3BA6-2057853DD34A}"/>
              </a:ext>
            </a:extLst>
          </p:cNvPr>
          <p:cNvSpPr>
            <a:spLocks noChangeArrowheads="1"/>
          </p:cNvSpPr>
          <p:nvPr/>
        </p:nvSpPr>
        <p:spPr bwMode="auto">
          <a:xfrm>
            <a:off x="4576763" y="5300663"/>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B0F0"/>
                </a:solidFill>
                <a:effectLst/>
                <a:latin typeface="Times New Roman" panose="02020603050405020304" pitchFamily="18" charset="0"/>
              </a:rPr>
              <a:t>male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4BF62020-9DC0-63F4-9F55-7110C60EFD7C}"/>
              </a:ext>
            </a:extLst>
          </p:cNvPr>
          <p:cNvSpPr>
            <a:spLocks noChangeArrowheads="1"/>
          </p:cNvSpPr>
          <p:nvPr/>
        </p:nvSpPr>
        <p:spPr bwMode="auto">
          <a:xfrm>
            <a:off x="5335588" y="3436938"/>
            <a:ext cx="1836738" cy="221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a:extLst>
              <a:ext uri="{FF2B5EF4-FFF2-40B4-BE49-F238E27FC236}">
                <a16:creationId xmlns:a16="http://schemas.microsoft.com/office/drawing/2014/main" id="{5FD019BD-CBD7-F07F-2CDB-FD36F607E4E6}"/>
              </a:ext>
            </a:extLst>
          </p:cNvPr>
          <p:cNvSpPr>
            <a:spLocks noChangeArrowheads="1"/>
          </p:cNvSpPr>
          <p:nvPr/>
        </p:nvSpPr>
        <p:spPr bwMode="auto">
          <a:xfrm>
            <a:off x="5335588" y="3436938"/>
            <a:ext cx="1836738" cy="2219325"/>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19">
            <a:extLst>
              <a:ext uri="{FF2B5EF4-FFF2-40B4-BE49-F238E27FC236}">
                <a16:creationId xmlns:a16="http://schemas.microsoft.com/office/drawing/2014/main" id="{C06E922A-A153-2448-F011-BED05019BA79}"/>
              </a:ext>
            </a:extLst>
          </p:cNvPr>
          <p:cNvSpPr>
            <a:spLocks noChangeArrowheads="1"/>
          </p:cNvSpPr>
          <p:nvPr/>
        </p:nvSpPr>
        <p:spPr bwMode="auto">
          <a:xfrm>
            <a:off x="5481638" y="5300663"/>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0000"/>
                </a:solidFill>
                <a:effectLst/>
                <a:latin typeface="Times New Roman" panose="02020603050405020304" pitchFamily="18" charset="0"/>
              </a:rPr>
              <a:t>Age:57,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914E3225-CF8D-8198-76D8-46706A229728}"/>
              </a:ext>
            </a:extLst>
          </p:cNvPr>
          <p:cNvSpPr>
            <a:spLocks noChangeArrowheads="1"/>
          </p:cNvSpPr>
          <p:nvPr/>
        </p:nvSpPr>
        <p:spPr bwMode="auto">
          <a:xfrm>
            <a:off x="6470650" y="5300663"/>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70C0"/>
                </a:solidFill>
                <a:effectLst/>
                <a:latin typeface="Times New Roman" panose="02020603050405020304" pitchFamily="18" charset="0"/>
              </a:rPr>
              <a:t>male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3093" name="Picture 21">
            <a:extLst>
              <a:ext uri="{FF2B5EF4-FFF2-40B4-BE49-F238E27FC236}">
                <a16:creationId xmlns:a16="http://schemas.microsoft.com/office/drawing/2014/main" id="{CEC8C4EA-27C0-08F6-86A7-99390170B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175" y="3443288"/>
            <a:ext cx="18367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2">
            <a:extLst>
              <a:ext uri="{FF2B5EF4-FFF2-40B4-BE49-F238E27FC236}">
                <a16:creationId xmlns:a16="http://schemas.microsoft.com/office/drawing/2014/main" id="{E41F2CED-7423-871E-5A7E-A9B5B452B57C}"/>
              </a:ext>
            </a:extLst>
          </p:cNvPr>
          <p:cNvSpPr>
            <a:spLocks noChangeArrowheads="1"/>
          </p:cNvSpPr>
          <p:nvPr/>
        </p:nvSpPr>
        <p:spPr bwMode="auto">
          <a:xfrm>
            <a:off x="7227888" y="3444875"/>
            <a:ext cx="1836738" cy="221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3">
            <a:extLst>
              <a:ext uri="{FF2B5EF4-FFF2-40B4-BE49-F238E27FC236}">
                <a16:creationId xmlns:a16="http://schemas.microsoft.com/office/drawing/2014/main" id="{14CD6C0B-68D9-5CEF-82B8-E1E5C25AB510}"/>
              </a:ext>
            </a:extLst>
          </p:cNvPr>
          <p:cNvSpPr>
            <a:spLocks noChangeArrowheads="1"/>
          </p:cNvSpPr>
          <p:nvPr/>
        </p:nvSpPr>
        <p:spPr bwMode="auto">
          <a:xfrm>
            <a:off x="7227888" y="3444875"/>
            <a:ext cx="1836738" cy="2219325"/>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4">
            <a:extLst>
              <a:ext uri="{FF2B5EF4-FFF2-40B4-BE49-F238E27FC236}">
                <a16:creationId xmlns:a16="http://schemas.microsoft.com/office/drawing/2014/main" id="{A6212009-440F-9FD2-D87E-5DF75192C745}"/>
              </a:ext>
            </a:extLst>
          </p:cNvPr>
          <p:cNvSpPr>
            <a:spLocks noChangeArrowheads="1"/>
          </p:cNvSpPr>
          <p:nvPr/>
        </p:nvSpPr>
        <p:spPr bwMode="auto">
          <a:xfrm>
            <a:off x="7373938" y="5300663"/>
            <a:ext cx="11318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0000"/>
                </a:solidFill>
                <a:effectLst/>
                <a:latin typeface="Times New Roman" panose="02020603050405020304" pitchFamily="18" charset="0"/>
              </a:rPr>
              <a:t>Age:54,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D184620C-E5C7-C819-96D4-18CBDAC0059F}"/>
              </a:ext>
            </a:extLst>
          </p:cNvPr>
          <p:cNvSpPr>
            <a:spLocks noChangeArrowheads="1"/>
          </p:cNvSpPr>
          <p:nvPr/>
        </p:nvSpPr>
        <p:spPr bwMode="auto">
          <a:xfrm>
            <a:off x="8362950" y="5300663"/>
            <a:ext cx="6826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70C0"/>
                </a:solidFill>
                <a:effectLst/>
                <a:latin typeface="Times New Roman" panose="02020603050405020304" pitchFamily="18" charset="0"/>
              </a:rPr>
              <a:t>male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965DF516-6B79-952B-2673-E5DA952C79C7}"/>
              </a:ext>
            </a:extLst>
          </p:cNvPr>
          <p:cNvSpPr>
            <a:spLocks noChangeArrowheads="1"/>
          </p:cNvSpPr>
          <p:nvPr/>
        </p:nvSpPr>
        <p:spPr bwMode="auto">
          <a:xfrm>
            <a:off x="7742238" y="3019425"/>
            <a:ext cx="941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GPEN</a:t>
            </a: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3099" name="Picture 27">
            <a:extLst>
              <a:ext uri="{FF2B5EF4-FFF2-40B4-BE49-F238E27FC236}">
                <a16:creationId xmlns:a16="http://schemas.microsoft.com/office/drawing/2014/main" id="{94D354B0-AAB7-FDCC-7E54-F746AFFB9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7888" y="3436938"/>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E2484E03-6CAC-02DB-273E-F9C39F4362EE}"/>
              </a:ext>
            </a:extLst>
          </p:cNvPr>
          <p:cNvSpPr>
            <a:spLocks noChangeArrowheads="1"/>
          </p:cNvSpPr>
          <p:nvPr/>
        </p:nvSpPr>
        <p:spPr bwMode="auto">
          <a:xfrm>
            <a:off x="9140825" y="3436938"/>
            <a:ext cx="1838325" cy="221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29">
            <a:extLst>
              <a:ext uri="{FF2B5EF4-FFF2-40B4-BE49-F238E27FC236}">
                <a16:creationId xmlns:a16="http://schemas.microsoft.com/office/drawing/2014/main" id="{4EBD170E-CD47-874D-08AA-F3648F4AA768}"/>
              </a:ext>
            </a:extLst>
          </p:cNvPr>
          <p:cNvSpPr>
            <a:spLocks noChangeArrowheads="1"/>
          </p:cNvSpPr>
          <p:nvPr/>
        </p:nvSpPr>
        <p:spPr bwMode="auto">
          <a:xfrm>
            <a:off x="9140825" y="3436938"/>
            <a:ext cx="1838325" cy="2219325"/>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102" name="Picture 30">
            <a:extLst>
              <a:ext uri="{FF2B5EF4-FFF2-40B4-BE49-F238E27FC236}">
                <a16:creationId xmlns:a16="http://schemas.microsoft.com/office/drawing/2014/main" id="{7D6AE739-AC60-671A-2DAA-3EFD4CD2C8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2413" y="3430588"/>
            <a:ext cx="1838325"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1">
            <a:extLst>
              <a:ext uri="{FF2B5EF4-FFF2-40B4-BE49-F238E27FC236}">
                <a16:creationId xmlns:a16="http://schemas.microsoft.com/office/drawing/2014/main" id="{C72C1FA3-9362-E8F0-A116-A438B7EE1F03}"/>
              </a:ext>
            </a:extLst>
          </p:cNvPr>
          <p:cNvSpPr>
            <a:spLocks noChangeArrowheads="1"/>
          </p:cNvSpPr>
          <p:nvPr/>
        </p:nvSpPr>
        <p:spPr bwMode="auto">
          <a:xfrm>
            <a:off x="9177338" y="5289550"/>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000000"/>
                </a:solidFill>
                <a:effectLst/>
                <a:latin typeface="Times New Roman" panose="02020603050405020304" pitchFamily="18" charset="0"/>
              </a:rPr>
              <a:t>Age:17,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2" name="Rectangle 32">
            <a:extLst>
              <a:ext uri="{FF2B5EF4-FFF2-40B4-BE49-F238E27FC236}">
                <a16:creationId xmlns:a16="http://schemas.microsoft.com/office/drawing/2014/main" id="{7B57E798-D793-0BF1-6847-708F860D74F0}"/>
              </a:ext>
            </a:extLst>
          </p:cNvPr>
          <p:cNvSpPr>
            <a:spLocks noChangeArrowheads="1"/>
          </p:cNvSpPr>
          <p:nvPr/>
        </p:nvSpPr>
        <p:spPr bwMode="auto">
          <a:xfrm>
            <a:off x="10164763" y="5289550"/>
            <a:ext cx="91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a:ln>
                  <a:noFill/>
                </a:ln>
                <a:solidFill>
                  <a:srgbClr val="FF0000"/>
                </a:solidFill>
                <a:effectLst/>
                <a:latin typeface="Times New Roman" panose="02020603050405020304" pitchFamily="18" charset="0"/>
              </a:rPr>
              <a:t>female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3" name="Rectangle 33">
            <a:extLst>
              <a:ext uri="{FF2B5EF4-FFF2-40B4-BE49-F238E27FC236}">
                <a16:creationId xmlns:a16="http://schemas.microsoft.com/office/drawing/2014/main" id="{158A1E01-8F40-327F-8DE7-44FE11D9E597}"/>
              </a:ext>
            </a:extLst>
          </p:cNvPr>
          <p:cNvSpPr>
            <a:spLocks noChangeArrowheads="1"/>
          </p:cNvSpPr>
          <p:nvPr/>
        </p:nvSpPr>
        <p:spPr bwMode="auto">
          <a:xfrm>
            <a:off x="9640888" y="3019425"/>
            <a:ext cx="9763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Target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 name="Line 34">
            <a:extLst>
              <a:ext uri="{FF2B5EF4-FFF2-40B4-BE49-F238E27FC236}">
                <a16:creationId xmlns:a16="http://schemas.microsoft.com/office/drawing/2014/main" id="{9F0CA9AA-84DD-2823-729A-4FD70D68F161}"/>
              </a:ext>
            </a:extLst>
          </p:cNvPr>
          <p:cNvSpPr>
            <a:spLocks noChangeShapeType="1"/>
          </p:cNvSpPr>
          <p:nvPr/>
        </p:nvSpPr>
        <p:spPr bwMode="auto">
          <a:xfrm>
            <a:off x="2378075" y="4464050"/>
            <a:ext cx="547688" cy="0"/>
          </a:xfrm>
          <a:prstGeom prst="line">
            <a:avLst/>
          </a:prstGeom>
          <a:noFill/>
          <a:ln w="714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5">
            <a:extLst>
              <a:ext uri="{FF2B5EF4-FFF2-40B4-BE49-F238E27FC236}">
                <a16:creationId xmlns:a16="http://schemas.microsoft.com/office/drawing/2014/main" id="{93EC583A-2CD2-2D7F-5140-69A3CB559FF7}"/>
              </a:ext>
            </a:extLst>
          </p:cNvPr>
          <p:cNvSpPr>
            <a:spLocks/>
          </p:cNvSpPr>
          <p:nvPr/>
        </p:nvSpPr>
        <p:spPr bwMode="auto">
          <a:xfrm>
            <a:off x="2940050" y="4381500"/>
            <a:ext cx="252413" cy="166688"/>
          </a:xfrm>
          <a:custGeom>
            <a:avLst/>
            <a:gdLst>
              <a:gd name="T0" fmla="*/ 0 w 159"/>
              <a:gd name="T1" fmla="*/ 0 h 105"/>
              <a:gd name="T2" fmla="*/ 159 w 159"/>
              <a:gd name="T3" fmla="*/ 52 h 105"/>
              <a:gd name="T4" fmla="*/ 0 w 159"/>
              <a:gd name="T5" fmla="*/ 105 h 105"/>
              <a:gd name="T6" fmla="*/ 0 w 159"/>
              <a:gd name="T7" fmla="*/ 0 h 105"/>
            </a:gdLst>
            <a:ahLst/>
            <a:cxnLst>
              <a:cxn ang="0">
                <a:pos x="T0" y="T1"/>
              </a:cxn>
              <a:cxn ang="0">
                <a:pos x="T2" y="T3"/>
              </a:cxn>
              <a:cxn ang="0">
                <a:pos x="T4" y="T5"/>
              </a:cxn>
              <a:cxn ang="0">
                <a:pos x="T6" y="T7"/>
              </a:cxn>
            </a:cxnLst>
            <a:rect l="0" t="0" r="r" b="b"/>
            <a:pathLst>
              <a:path w="159" h="105">
                <a:moveTo>
                  <a:pt x="0" y="0"/>
                </a:moveTo>
                <a:lnTo>
                  <a:pt x="159" y="52"/>
                </a:lnTo>
                <a:lnTo>
                  <a:pt x="0" y="10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36">
            <a:extLst>
              <a:ext uri="{FF2B5EF4-FFF2-40B4-BE49-F238E27FC236}">
                <a16:creationId xmlns:a16="http://schemas.microsoft.com/office/drawing/2014/main" id="{C2693F6C-A627-844D-8405-3B22F995F7E9}"/>
              </a:ext>
            </a:extLst>
          </p:cNvPr>
          <p:cNvSpPr>
            <a:spLocks noChangeArrowheads="1"/>
          </p:cNvSpPr>
          <p:nvPr/>
        </p:nvSpPr>
        <p:spPr bwMode="auto">
          <a:xfrm>
            <a:off x="2493963" y="4584700"/>
            <a:ext cx="41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1" u="none" strike="noStrike" cap="none" normalizeH="0" baseline="0">
                <a:ln>
                  <a:noFill/>
                </a:ln>
                <a:solidFill>
                  <a:srgbClr val="000000"/>
                </a:solidFill>
                <a:effectLst/>
                <a:latin typeface="Times New Roman" panose="02020603050405020304" pitchFamily="18" charset="0"/>
              </a:rPr>
              <a:t>32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7" name="Rectangle 37">
            <a:extLst>
              <a:ext uri="{FF2B5EF4-FFF2-40B4-BE49-F238E27FC236}">
                <a16:creationId xmlns:a16="http://schemas.microsoft.com/office/drawing/2014/main" id="{6819B71E-0CE5-6910-1466-E8FC9DA7254D}"/>
              </a:ext>
            </a:extLst>
          </p:cNvPr>
          <p:cNvSpPr>
            <a:spLocks noChangeArrowheads="1"/>
          </p:cNvSpPr>
          <p:nvPr/>
        </p:nvSpPr>
        <p:spPr bwMode="auto">
          <a:xfrm>
            <a:off x="2779713" y="4578350"/>
            <a:ext cx="293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380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800" dirty="0"/>
              <a:t>Attribute information loses as image resolution decreases</a:t>
            </a:r>
            <a:endParaRPr lang="zh-CN" altLang="en-US"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4B70CCC7-49F6-2EF2-B9C4-C059A2B20F74}"/>
              </a:ext>
            </a:extLst>
          </p:cNvPr>
          <p:cNvPicPr>
            <a:picLocks noChangeAspect="1"/>
          </p:cNvPicPr>
          <p:nvPr/>
        </p:nvPicPr>
        <p:blipFill>
          <a:blip r:embed="rId4"/>
          <a:stretch>
            <a:fillRect/>
          </a:stretch>
        </p:blipFill>
        <p:spPr>
          <a:xfrm>
            <a:off x="1281526" y="2705488"/>
            <a:ext cx="9628948" cy="3633832"/>
          </a:xfrm>
          <a:prstGeom prst="rect">
            <a:avLst/>
          </a:prstGeom>
        </p:spPr>
      </p:pic>
      <p:sp>
        <p:nvSpPr>
          <p:cNvPr id="10" name="矩形 9">
            <a:extLst>
              <a:ext uri="{FF2B5EF4-FFF2-40B4-BE49-F238E27FC236}">
                <a16:creationId xmlns:a16="http://schemas.microsoft.com/office/drawing/2014/main" id="{A3413B5B-D943-83E4-AA91-40C8C6C463A9}"/>
              </a:ext>
            </a:extLst>
          </p:cNvPr>
          <p:cNvSpPr/>
          <p:nvPr/>
        </p:nvSpPr>
        <p:spPr>
          <a:xfrm>
            <a:off x="1981200" y="3429000"/>
            <a:ext cx="151384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0F0769AC-03D8-C35B-FB0C-87A130704480}"/>
              </a:ext>
            </a:extLst>
          </p:cNvPr>
          <p:cNvSpPr/>
          <p:nvPr/>
        </p:nvSpPr>
        <p:spPr>
          <a:xfrm>
            <a:off x="2865120" y="2922204"/>
            <a:ext cx="151384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97FC578-14C8-BC31-C7B5-132B77F82787}"/>
              </a:ext>
            </a:extLst>
          </p:cNvPr>
          <p:cNvSpPr/>
          <p:nvPr/>
        </p:nvSpPr>
        <p:spPr>
          <a:xfrm>
            <a:off x="6786880" y="3622020"/>
            <a:ext cx="1513840" cy="17018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E9EAEC32-89F3-E213-04A6-A8373432C8BC}"/>
              </a:ext>
            </a:extLst>
          </p:cNvPr>
          <p:cNvSpPr/>
          <p:nvPr/>
        </p:nvSpPr>
        <p:spPr>
          <a:xfrm>
            <a:off x="7670800" y="3115225"/>
            <a:ext cx="1513840" cy="1304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568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0B8BA-4C5E-5783-778B-3FB15947F06C}"/>
              </a:ext>
            </a:extLst>
          </p:cNvPr>
          <p:cNvSpPr>
            <a:spLocks noGrp="1"/>
          </p:cNvSpPr>
          <p:nvPr>
            <p:ph type="title"/>
          </p:nvPr>
        </p:nvSpPr>
        <p:spPr>
          <a:xfrm>
            <a:off x="1575881" y="147234"/>
            <a:ext cx="9777919" cy="1325563"/>
          </a:xfrm>
        </p:spPr>
        <p:txBody>
          <a:bodyPr/>
          <a:lstStyle/>
          <a:p>
            <a:r>
              <a:rPr lang="en-US" altLang="zh-CN" dirty="0">
                <a:latin typeface="Times New Roman" panose="02020603050405020304" pitchFamily="18" charset="0"/>
                <a:cs typeface="Times New Roman" panose="02020603050405020304" pitchFamily="18" charset="0"/>
              </a:rPr>
              <a:t>Analysis on Attribute Bias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7ED295E-694B-69BB-6D76-A6D7457741E7}"/>
              </a:ext>
            </a:extLst>
          </p:cNvPr>
          <p:cNvSpPr>
            <a:spLocks noGrp="1"/>
          </p:cNvSpPr>
          <p:nvPr>
            <p:ph idx="1"/>
          </p:nvPr>
        </p:nvSpPr>
        <p:spPr/>
        <p:txBody>
          <a:bodyPr/>
          <a:lstStyle/>
          <a:p>
            <a:endParaRPr lang="en-US" altLang="zh-CN" dirty="0"/>
          </a:p>
          <a:p>
            <a:endParaRPr lang="zh-CN" altLang="en-US" dirty="0"/>
          </a:p>
        </p:txBody>
      </p:sp>
      <p:sp>
        <p:nvSpPr>
          <p:cNvPr id="4" name="内容占位符 2">
            <a:extLst>
              <a:ext uri="{FF2B5EF4-FFF2-40B4-BE49-F238E27FC236}">
                <a16:creationId xmlns:a16="http://schemas.microsoft.com/office/drawing/2014/main" id="{624943A4-A162-590F-7C36-F1B1422095D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800" dirty="0"/>
              <a:t>Attribute information loses as image resolution decreases</a:t>
            </a:r>
            <a:endParaRPr lang="zh-CN" altLang="en-US" dirty="0"/>
          </a:p>
          <a:p>
            <a:pPr>
              <a:buFont typeface="Wingdings" panose="05000000000000000000" pitchFamily="2" charset="2"/>
              <a:buChar char="Ø"/>
            </a:pPr>
            <a:endParaRPr lang="en-US" altLang="zh-CN" dirty="0"/>
          </a:p>
          <a:p>
            <a:pPr marL="0" indent="0">
              <a:buNone/>
            </a:pPr>
            <a:r>
              <a:rPr lang="en-US" altLang="zh-CN" dirty="0"/>
              <a:t> </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endParaRPr lang="en-US" altLang="zh-CN" dirty="0"/>
          </a:p>
          <a:p>
            <a:endParaRPr lang="en-US" altLang="zh-CN" dirty="0"/>
          </a:p>
          <a:p>
            <a:pPr marL="0" indent="0">
              <a:buFont typeface="Arial" panose="020B0604020202020204" pitchFamily="34" charset="0"/>
              <a:buNone/>
            </a:pPr>
            <a:endParaRPr lang="en-US" altLang="zh-CN" b="1" dirty="0"/>
          </a:p>
        </p:txBody>
      </p:sp>
      <p:sp>
        <p:nvSpPr>
          <p:cNvPr id="5" name="Rectangle 54">
            <a:extLst>
              <a:ext uri="{FF2B5EF4-FFF2-40B4-BE49-F238E27FC236}">
                <a16:creationId xmlns:a16="http://schemas.microsoft.com/office/drawing/2014/main" id="{152C826E-A13E-6B1B-3E5D-EF1F3B09AE5E}"/>
              </a:ext>
            </a:extLst>
          </p:cNvPr>
          <p:cNvSpPr>
            <a:spLocks noChangeArrowheads="1"/>
          </p:cNvSpPr>
          <p:nvPr/>
        </p:nvSpPr>
        <p:spPr bwMode="auto">
          <a:xfrm>
            <a:off x="0" y="1379925"/>
            <a:ext cx="12192000" cy="134937"/>
          </a:xfrm>
          <a:prstGeom prst="rect">
            <a:avLst/>
          </a:prstGeom>
          <a:solidFill>
            <a:srgbClr val="0070C0"/>
          </a:solidFill>
          <a:ln w="9525">
            <a:solidFill>
              <a:srgbClr val="000000"/>
            </a:solidFill>
            <a:round/>
          </a:ln>
        </p:spPr>
        <p:txBody>
          <a:bodyPr wrap="none" anchor="ctr"/>
          <a:lstStyle/>
          <a:p>
            <a:endParaRPr lang="en-US" sz="1350" dirty="0"/>
          </a:p>
        </p:txBody>
      </p:sp>
      <p:pic>
        <p:nvPicPr>
          <p:cNvPr id="6" name="Picture 2">
            <a:extLst>
              <a:ext uri="{FF2B5EF4-FFF2-40B4-BE49-F238E27FC236}">
                <a16:creationId xmlns:a16="http://schemas.microsoft.com/office/drawing/2014/main" id="{3DEC0477-E8B1-F25F-8A6E-B84255BB649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9" t="7880" r="7705" b="5733"/>
          <a:stretch>
            <a:fillRect/>
          </a:stretch>
        </p:blipFill>
        <p:spPr bwMode="auto">
          <a:xfrm>
            <a:off x="121377" y="147234"/>
            <a:ext cx="1196505" cy="1215228"/>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4B70CCC7-49F6-2EF2-B9C4-C059A2B20F74}"/>
              </a:ext>
            </a:extLst>
          </p:cNvPr>
          <p:cNvPicPr>
            <a:picLocks noChangeAspect="1"/>
          </p:cNvPicPr>
          <p:nvPr/>
        </p:nvPicPr>
        <p:blipFill>
          <a:blip r:embed="rId4"/>
          <a:stretch>
            <a:fillRect/>
          </a:stretch>
        </p:blipFill>
        <p:spPr>
          <a:xfrm>
            <a:off x="1281526" y="2705488"/>
            <a:ext cx="9628948" cy="3633832"/>
          </a:xfrm>
          <a:prstGeom prst="rect">
            <a:avLst/>
          </a:prstGeom>
        </p:spPr>
      </p:pic>
      <p:sp>
        <p:nvSpPr>
          <p:cNvPr id="10" name="矩形 9">
            <a:extLst>
              <a:ext uri="{FF2B5EF4-FFF2-40B4-BE49-F238E27FC236}">
                <a16:creationId xmlns:a16="http://schemas.microsoft.com/office/drawing/2014/main" id="{A3413B5B-D943-83E4-AA91-40C8C6C463A9}"/>
              </a:ext>
            </a:extLst>
          </p:cNvPr>
          <p:cNvSpPr/>
          <p:nvPr/>
        </p:nvSpPr>
        <p:spPr>
          <a:xfrm>
            <a:off x="1981200" y="3429000"/>
            <a:ext cx="119888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97FC578-14C8-BC31-C7B5-132B77F82787}"/>
              </a:ext>
            </a:extLst>
          </p:cNvPr>
          <p:cNvSpPr/>
          <p:nvPr/>
        </p:nvSpPr>
        <p:spPr>
          <a:xfrm>
            <a:off x="6786880" y="3622020"/>
            <a:ext cx="1198880" cy="17018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522666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等线 Light"/>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4514</TotalTime>
  <Words>3363</Words>
  <Application>Microsoft Office PowerPoint</Application>
  <PresentationFormat>宽屏</PresentationFormat>
  <Paragraphs>624</Paragraphs>
  <Slides>34</Slides>
  <Notes>34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Caligra</vt:lpstr>
      <vt:lpstr>NimbusSanL-Bold</vt:lpstr>
      <vt:lpstr>Söhne</vt:lpstr>
      <vt:lpstr>等线</vt:lpstr>
      <vt:lpstr>Arial</vt:lpstr>
      <vt:lpstr>Calibri</vt:lpstr>
      <vt:lpstr>Cambria Math</vt:lpstr>
      <vt:lpstr>Times New Roman</vt:lpstr>
      <vt:lpstr>Wingdings</vt:lpstr>
      <vt:lpstr>Office 主题​​</vt:lpstr>
      <vt:lpstr>Analyzing and Combating Attribute Bias for Face Restoration</vt:lpstr>
      <vt:lpstr>Background</vt:lpstr>
      <vt:lpstr>Background</vt:lpstr>
      <vt:lpstr>Background</vt:lpstr>
      <vt:lpstr>Background</vt:lpstr>
      <vt:lpstr>Attribute Bias</vt:lpstr>
      <vt:lpstr>Attribute Bias</vt:lpstr>
      <vt:lpstr>Analysis on Attribute Bias</vt:lpstr>
      <vt:lpstr>Analysis on Attribute Bias</vt:lpstr>
      <vt:lpstr>Analysis on Attribute Bias</vt:lpstr>
      <vt:lpstr>Analysis on Attribute Bias</vt:lpstr>
      <vt:lpstr>Analysis on Attribute Bias</vt:lpstr>
      <vt:lpstr>Analysis on Attribute Bias</vt:lpstr>
      <vt:lpstr>Analysis on Attribute Bias</vt:lpstr>
      <vt:lpstr>Challenges</vt:lpstr>
      <vt:lpstr>Challenges</vt:lpstr>
      <vt:lpstr>Challenges</vt:lpstr>
      <vt:lpstr>Challenges</vt:lpstr>
      <vt:lpstr>Methodology</vt:lpstr>
      <vt:lpstr>Methodology</vt:lpstr>
      <vt:lpstr>Methodology</vt:lpstr>
      <vt:lpstr>Methodology</vt:lpstr>
      <vt:lpstr>Methodology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GHive: A Demonstration of GPU-Accelerated Query Processing in Apache Hive</dc:title>
  <dc:creator>黎泽林</dc:creator>
  <cp:lastModifiedBy>dan zeng</cp:lastModifiedBy>
  <cp:revision>213</cp:revision>
  <dcterms:created xsi:type="dcterms:W3CDTF">2023-07-14T11:31:10Z</dcterms:created>
  <dcterms:modified xsi:type="dcterms:W3CDTF">2024-11-21T15:16:16Z</dcterms:modified>
</cp:coreProperties>
</file>