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9" r:id="rId6"/>
    <p:sldId id="268" r:id="rId7"/>
    <p:sldId id="266" r:id="rId8"/>
    <p:sldId id="267" r:id="rId9"/>
    <p:sldId id="274" r:id="rId10"/>
    <p:sldId id="265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71A3-4B17-4D0C-AACA-90434597358F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2146-0743-4041-A17F-DA68E6857B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32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2146-0743-4041-A17F-DA68E6857B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2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3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86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2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82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1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2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59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0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47CC-8DF7-4B2C-820E-2DB2157BF6F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A749-8226-449E-B499-2CD370B72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副标题 4">
                <a:extLst>
                  <a:ext uri="{FF2B5EF4-FFF2-40B4-BE49-F238E27FC236}">
                    <a16:creationId xmlns:a16="http://schemas.microsoft.com/office/drawing/2014/main" id="{7797DAB2-E588-71E1-BDE2-9BE714EC3271}"/>
                  </a:ext>
                </a:extLst>
              </p:cNvPr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89836" y="1540046"/>
                <a:ext cx="8564328" cy="4487779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rmAutofit fontScale="97500"/>
              </a:bodyPr>
              <a:lstStyle>
                <a:lvl1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●"/>
                  <a:defRPr kumimoji="0" lang="zh-CN" altLang="en-US" sz="1800" b="0" i="0" u="none" strike="noStrike" kern="1200" cap="none" spc="150" normalizeH="0" baseline="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1pPr>
                <a:lvl2pPr marL="685800" marR="0" lvl="1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  <a:tabLst>
                    <a:tab pos="1609725" algn="l"/>
                  </a:tabLst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2pPr>
                <a:lvl3pPr marL="1143000" marR="0" lvl="2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3pPr>
                <a:lvl4pPr marL="1600200" marR="0" lvl="3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Char char=""/>
                  <a:defRPr kumimoji="0" lang="zh-CN" altLang="en-US" sz="1400" b="0" i="0" u="none" strike="noStrike" kern="1200" cap="none" spc="150" normalizeH="0" baseline="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4pPr>
                <a:lvl5pPr marL="2057400" marR="0" lvl="4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kumimoji="0" lang="zh-CN" altLang="en-US" sz="1400" b="0" i="0" u="none" strike="noStrike" kern="1200" cap="none" spc="150" normalizeH="0" baseline="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31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Adaptive and Background-Aware Vision Transformer for Real-Time UAV Tracking</a:t>
                </a:r>
              </a:p>
              <a:p>
                <a:pPr marL="0" indent="0" algn="ctr">
                  <a:buNone/>
                </a:pPr>
                <a:r>
                  <a:rPr lang="en-US" altLang="zh-CN" sz="2400" b="1" dirty="0">
                    <a:cs typeface="Arial" panose="020B0604020202020204" pitchFamily="34" charset="0"/>
                  </a:rPr>
                  <a:t>ICCV</a:t>
                </a:r>
                <a:r>
                  <a:rPr lang="en-US" sz="2400" b="1" dirty="0">
                    <a:cs typeface="Arial" panose="020B0604020202020204" pitchFamily="34" charset="0"/>
                  </a:rPr>
                  <a:t> 2023 Submission # 12437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Shuiwang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Li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i="1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iangyang</m:t>
                        </m:r>
                        <m:r>
                          <m:rPr>
                            <m:nor/>
                          </m:rPr>
                          <a:rPr lang="en-US" altLang="zh-CN" b="0" i="1" dirty="0" smtClean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i="1" dirty="0" smtClean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ang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Dan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Zeng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,∗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Xucheng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rPr>
                          <m:t>Wang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ar-AE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College of Information Science and Engineering , Guilin University of Technology, China</a:t>
                </a:r>
                <a:br>
                  <a:rPr lang="en-US" altLang="zh-CN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Research Institute of Trustworthy Autonomous Systems, Southern University of Science and Technology, China</a:t>
                </a:r>
              </a:p>
              <a:p>
                <a:pPr marL="0" indent="0" algn="ctr">
                  <a:buNone/>
                </a:pPr>
                <a:endParaRPr lang="en-US" altLang="zh-CN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altLang="zh-CN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altLang="zh-CN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zh-CN" altLang="en-US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副标题 4">
                <a:extLst>
                  <a:ext uri="{FF2B5EF4-FFF2-40B4-BE49-F238E27FC236}">
                    <a16:creationId xmlns:a16="http://schemas.microsoft.com/office/drawing/2014/main" id="{7797DAB2-E588-71E1-BDE2-9BE714EC3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89836" y="1540046"/>
                <a:ext cx="8564328" cy="4487779"/>
              </a:xfrm>
              <a:prstGeom prst="rect">
                <a:avLst/>
              </a:prstGeom>
              <a:blipFill>
                <a:blip r:embed="rId6"/>
                <a:stretch>
                  <a:fillRect t="-136" r="-4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8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9"/>
    </mc:Choice>
    <mc:Fallback xmlns="">
      <p:transition spd="slow" advTm="102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55D99E-DAA1-6010-A7DA-C4E7AB046E85}"/>
              </a:ext>
            </a:extLst>
          </p:cNvPr>
          <p:cNvSpPr txBox="1"/>
          <p:nvPr/>
        </p:nvSpPr>
        <p:spPr>
          <a:xfrm>
            <a:off x="837870" y="941789"/>
            <a:ext cx="7468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Evaluation of efficient </a:t>
            </a:r>
            <a:r>
              <a:rPr lang="en-US" altLang="zh-CN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</a:t>
            </a:r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-based Trackers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D0C26D-4F7C-6A73-8E80-59616BFF6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4080"/>
            <a:ext cx="9144000" cy="26321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E9846D-D0CE-30DE-6CAB-5CC11912AE19}"/>
              </a:ext>
            </a:extLst>
          </p:cNvPr>
          <p:cNvSpPr txBox="1"/>
          <p:nvPr/>
        </p:nvSpPr>
        <p:spPr>
          <a:xfrm>
            <a:off x="409072" y="5047604"/>
            <a:ext cx="8325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Four lightweight ViTs, i.e. ViT-tiny, DeiT-tiny, A-ViT, and Aba-ViT, are integrated into the proposed tracking framework, denoted by ViT-tiny*, DeiT-tiny*, A-ViT*, and Aba-ViT*, respectively. Note that the precision and AUC are shown in form of (PRC, AUC).</a:t>
            </a:r>
          </a:p>
        </p:txBody>
      </p:sp>
    </p:spTree>
    <p:extLst>
      <p:ext uri="{BB962C8B-B14F-4D97-AF65-F5344CB8AC3E}">
        <p14:creationId xmlns:p14="http://schemas.microsoft.com/office/powerpoint/2010/main" val="363876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55D99E-DAA1-6010-A7DA-C4E7AB046E85}"/>
              </a:ext>
            </a:extLst>
          </p:cNvPr>
          <p:cNvSpPr txBox="1"/>
          <p:nvPr/>
        </p:nvSpPr>
        <p:spPr>
          <a:xfrm>
            <a:off x="837870" y="941789"/>
            <a:ext cx="746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Ablation Study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697D04-5175-920D-FCAB-3B54D809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826" y="4313922"/>
            <a:ext cx="6820346" cy="9198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061CFF-E0E6-78FA-2A3A-0690616CE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7"/>
          <a:stretch/>
        </p:blipFill>
        <p:spPr>
          <a:xfrm>
            <a:off x="1071154" y="2160735"/>
            <a:ext cx="6856969" cy="1055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79E2F0-03AE-B05D-A5DB-781C3CD8924B}"/>
                  </a:ext>
                </a:extLst>
              </p:cNvPr>
              <p:cNvSpPr txBox="1"/>
              <p:nvPr/>
            </p:nvSpPr>
            <p:spPr>
              <a:xfrm>
                <a:off x="1139127" y="3216187"/>
                <a:ext cx="6788995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Ablation study of weighting the ponder loss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𝑝𝑜𝑛𝑑𝑒𝑟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DTB70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ranging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79E2F0-03AE-B05D-A5DB-781C3CD89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27" y="3216187"/>
                <a:ext cx="6788995" cy="698653"/>
              </a:xfrm>
              <a:prstGeom prst="rect">
                <a:avLst/>
              </a:prstGeom>
              <a:blipFill>
                <a:blip r:embed="rId6"/>
                <a:stretch>
                  <a:fillRect l="-808" t="-5263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395340F-9B9F-7A25-043D-1CABA3363B3A}"/>
                  </a:ext>
                </a:extLst>
              </p:cNvPr>
              <p:cNvSpPr txBox="1"/>
              <p:nvPr/>
            </p:nvSpPr>
            <p:spPr>
              <a:xfrm>
                <a:off x="1161826" y="5233739"/>
                <a:ext cx="68203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Ablation study of weighting the background tokens on DTB70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ranging from 1.0 to 3.0.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395340F-9B9F-7A25-043D-1CABA3363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826" y="5233739"/>
                <a:ext cx="6820346" cy="646331"/>
              </a:xfrm>
              <a:prstGeom prst="rect">
                <a:avLst/>
              </a:prstGeom>
              <a:blipFill>
                <a:blip r:embed="rId7"/>
                <a:stretch>
                  <a:fillRect l="-80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06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55D99E-DAA1-6010-A7DA-C4E7AB046E85}"/>
              </a:ext>
            </a:extLst>
          </p:cNvPr>
          <p:cNvSpPr txBox="1"/>
          <p:nvPr/>
        </p:nvSpPr>
        <p:spPr>
          <a:xfrm>
            <a:off x="729586" y="941789"/>
            <a:ext cx="746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Qualitative results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图片 3" descr="彩色的画面&#10;&#10;中度可信度描述已自动生成">
            <a:extLst>
              <a:ext uri="{FF2B5EF4-FFF2-40B4-BE49-F238E27FC236}">
                <a16:creationId xmlns:a16="http://schemas.microsoft.com/office/drawing/2014/main" id="{114CD674-F18D-F201-691A-EE7E76AAA1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89" y="1865119"/>
            <a:ext cx="6449022" cy="28423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2471C2-AB48-35BE-CD43-2AA7875C7A1A}"/>
              </a:ext>
            </a:extLst>
          </p:cNvPr>
          <p:cNvSpPr txBox="1"/>
          <p:nvPr/>
        </p:nvSpPr>
        <p:spPr>
          <a:xfrm>
            <a:off x="1354677" y="4860534"/>
            <a:ext cx="621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</a:t>
            </a:r>
            <a:r>
              <a:rPr lang="zh-CN" altLang="en-US" dirty="0"/>
              <a:t>isualizes the token’s depth that is adaptively controlled during inference with A-ViT* and our Aba-ViTrack</a:t>
            </a:r>
          </a:p>
        </p:txBody>
      </p:sp>
    </p:spTree>
    <p:extLst>
      <p:ext uri="{BB962C8B-B14F-4D97-AF65-F5344CB8AC3E}">
        <p14:creationId xmlns:p14="http://schemas.microsoft.com/office/powerpoint/2010/main" val="272488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55D99E-DAA1-6010-A7DA-C4E7AB046E85}"/>
              </a:ext>
            </a:extLst>
          </p:cNvPr>
          <p:cNvSpPr txBox="1"/>
          <p:nvPr/>
        </p:nvSpPr>
        <p:spPr>
          <a:xfrm>
            <a:off x="729586" y="941789"/>
            <a:ext cx="746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Real-World Test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BB98919-C717-6C83-E48E-4C4C77E75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46" y="1713459"/>
            <a:ext cx="8074507" cy="152608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5CB0C73-8BCF-348E-BD45-016B9D1F0732}"/>
              </a:ext>
            </a:extLst>
          </p:cNvPr>
          <p:cNvSpPr txBox="1"/>
          <p:nvPr/>
        </p:nvSpPr>
        <p:spPr>
          <a:xfrm>
            <a:off x="1318260" y="3288384"/>
            <a:ext cx="7056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real data visualization recorded on the UAV platform is visualized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9B7B7C-99AE-D0A5-C858-0E91ECF1680C}"/>
              </a:ext>
            </a:extLst>
          </p:cNvPr>
          <p:cNvSpPr txBox="1"/>
          <p:nvPr/>
        </p:nvSpPr>
        <p:spPr>
          <a:xfrm>
            <a:off x="534746" y="4007755"/>
            <a:ext cx="5408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</a:t>
            </a:r>
            <a:r>
              <a:rPr lang="zh-CN" altLang="en-US" dirty="0"/>
              <a:t>latform </a:t>
            </a:r>
            <a:r>
              <a:rPr lang="en-US" altLang="zh-CN" dirty="0"/>
              <a:t>: NVIDIA Jetson TX2 4GB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Utilization rates : 27.7% (GPU) and 18.9%(CPU)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Average speed : 35.6 FPS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774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55D99E-DAA1-6010-A7DA-C4E7AB046E85}"/>
              </a:ext>
            </a:extLst>
          </p:cNvPr>
          <p:cNvSpPr txBox="1"/>
          <p:nvPr/>
        </p:nvSpPr>
        <p:spPr>
          <a:xfrm>
            <a:off x="729586" y="941789"/>
            <a:ext cx="746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148B18-BD05-823B-10F7-84118278DD21}"/>
              </a:ext>
            </a:extLst>
          </p:cNvPr>
          <p:cNvSpPr txBox="1"/>
          <p:nvPr/>
        </p:nvSpPr>
        <p:spPr>
          <a:xfrm>
            <a:off x="539414" y="1636706"/>
            <a:ext cx="785564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W</a:t>
            </a:r>
            <a:r>
              <a:rPr lang="zh-CN" altLang="en-US" sz="2400" dirty="0"/>
              <a:t>e make the first attempt to explore using efficient ViTs in a unified template-search coupling framework for real-time UAV tracking. </a:t>
            </a:r>
            <a:endParaRPr lang="en-US" altLang="zh-CN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We proposed a generalized ponder loss to leverage prior information about background and target for background-ware and more effective adaptive halting for UAV tracking.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The experimental results demonstrate the effectiveness of our proposed method.</a:t>
            </a:r>
          </a:p>
          <a:p>
            <a:pPr algn="just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013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40EFF9-6ED8-8209-E52E-E20CCFD1ADDC}"/>
              </a:ext>
            </a:extLst>
          </p:cNvPr>
          <p:cNvSpPr txBox="1">
            <a:spLocks/>
          </p:cNvSpPr>
          <p:nvPr/>
        </p:nvSpPr>
        <p:spPr>
          <a:xfrm>
            <a:off x="458550" y="941787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graphicFrame>
        <p:nvGraphicFramePr>
          <p:cNvPr id="3" name="内容占位符 6">
            <a:extLst>
              <a:ext uri="{FF2B5EF4-FFF2-40B4-BE49-F238E27FC236}">
                <a16:creationId xmlns:a16="http://schemas.microsoft.com/office/drawing/2014/main" id="{EFC74866-7A12-D548-9B68-507773CF1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54579"/>
              </p:ext>
            </p:extLst>
          </p:nvPr>
        </p:nvGraphicFramePr>
        <p:xfrm>
          <a:off x="4572345" y="4203077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82740" imgH="3817620" progId="Paint.Picture">
                  <p:embed/>
                </p:oleObj>
              </mc:Choice>
              <mc:Fallback>
                <p:oleObj r:id="rId5" imgW="6682740" imgH="3817620" progId="Paint.Picture">
                  <p:embed/>
                  <p:pic>
                    <p:nvPicPr>
                      <p:cNvPr id="7" name="内容占位符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345" y="4203077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B7370F4-8518-8F75-2551-35CF2D4FFC29}"/>
              </a:ext>
            </a:extLst>
          </p:cNvPr>
          <p:cNvSpPr txBox="1"/>
          <p:nvPr/>
        </p:nvSpPr>
        <p:spPr>
          <a:xfrm>
            <a:off x="5636332" y="2700854"/>
            <a:ext cx="2777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UAV Tracking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C92D6B-B273-9E32-F3C0-0C39040D9725}"/>
              </a:ext>
            </a:extLst>
          </p:cNvPr>
          <p:cNvSpPr txBox="1"/>
          <p:nvPr/>
        </p:nvSpPr>
        <p:spPr>
          <a:xfrm>
            <a:off x="5595793" y="4276291"/>
            <a:ext cx="3089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Various of applications: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Transportation and Traffic Management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 and Rescue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Security and Surveillance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Delivery and Logistics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1" name="图片 10" descr="公路上有许多车&#10;&#10;描述已自动生成">
            <a:extLst>
              <a:ext uri="{FF2B5EF4-FFF2-40B4-BE49-F238E27FC236}">
                <a16:creationId xmlns:a16="http://schemas.microsoft.com/office/drawing/2014/main" id="{74AF1ACA-359A-37C3-15D1-DFE2621707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80" y="1856263"/>
            <a:ext cx="4103921" cy="44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"/>
    </mc:Choice>
    <mc:Fallback xmlns="">
      <p:transition spd="slow" advTm="31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4D23F25-4EE9-1F32-BB3C-6F17F2A860E6}"/>
              </a:ext>
            </a:extLst>
          </p:cNvPr>
          <p:cNvSpPr txBox="1">
            <a:spLocks/>
          </p:cNvSpPr>
          <p:nvPr/>
        </p:nvSpPr>
        <p:spPr>
          <a:xfrm>
            <a:off x="458550" y="969930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26A12-E9F2-594A-CFA6-01AB66F5B122}"/>
              </a:ext>
            </a:extLst>
          </p:cNvPr>
          <p:cNvSpPr txBox="1">
            <a:spLocks/>
          </p:cNvSpPr>
          <p:nvPr/>
        </p:nvSpPr>
        <p:spPr>
          <a:xfrm>
            <a:off x="458550" y="1851930"/>
            <a:ext cx="8084559" cy="475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charset="0"/>
              <a:buChar char="l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Range:</a:t>
            </a:r>
            <a:r>
              <a:rPr lang="en-US" altLang="zh-CN" sz="2600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Maintaining reliable communication links, especially in remote or high-altitude areas.</a:t>
            </a:r>
          </a:p>
          <a:p>
            <a:pPr algn="l">
              <a:buFont typeface="Wingdings" panose="05000000000000000000" charset="0"/>
              <a:buChar char="l"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charset="0"/>
              <a:buChar char="l"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 Battery Life:</a:t>
            </a:r>
            <a:r>
              <a:rPr lang="en-US" altLang="zh-CN" sz="26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Extending the endurance of UAVs to cover longer distances or conduct extended missions.</a:t>
            </a:r>
          </a:p>
          <a:p>
            <a:pPr algn="l">
              <a:buFont typeface="Wingdings" panose="05000000000000000000" charset="0"/>
              <a:buChar char="l"/>
            </a:pPr>
            <a:endParaRPr lang="en-US" altLang="zh-C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charset="0"/>
              <a:buChar char="l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Weather Conditions: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Adapting to adverse weather conditions, such as high winds, rain, or fog, during flight.</a:t>
            </a:r>
          </a:p>
          <a:p>
            <a:pPr algn="l"/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buFont typeface="Wingdings" panose="05000000000000000000" charset="0"/>
              <a:buNone/>
            </a:pP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BC6BCD48-D84E-BADF-8E1B-35FFEC159DCE}"/>
              </a:ext>
            </a:extLst>
          </p:cNvPr>
          <p:cNvSpPr txBox="1">
            <a:spLocks/>
          </p:cNvSpPr>
          <p:nvPr/>
        </p:nvSpPr>
        <p:spPr>
          <a:xfrm>
            <a:off x="458550" y="941787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1C8B496-DA7A-E2B7-7FDF-D16D94755B31}"/>
              </a:ext>
            </a:extLst>
          </p:cNvPr>
          <p:cNvSpPr txBox="1">
            <a:spLocks/>
          </p:cNvSpPr>
          <p:nvPr/>
        </p:nvSpPr>
        <p:spPr>
          <a:xfrm>
            <a:off x="458550" y="1823787"/>
            <a:ext cx="8226900" cy="4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sz="2800" noProof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motivation for this study arises from the need to enhance real-time unmanned aerial vehicle (UAV) tracking using efficient Vision Transformers (ViTs). Specifically, we aim to improve the feature learning and template-search coupling processes using efficient ViTs to make them suitable for real-time UAV tracking. </a:t>
            </a:r>
          </a:p>
        </p:txBody>
      </p:sp>
    </p:spTree>
    <p:extLst>
      <p:ext uri="{BB962C8B-B14F-4D97-AF65-F5344CB8AC3E}">
        <p14:creationId xmlns:p14="http://schemas.microsoft.com/office/powerpoint/2010/main" val="390208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960C4CB-B45F-28A7-0A47-2E06C332F626}"/>
              </a:ext>
            </a:extLst>
          </p:cNvPr>
          <p:cNvSpPr txBox="1">
            <a:spLocks/>
          </p:cNvSpPr>
          <p:nvPr/>
        </p:nvSpPr>
        <p:spPr>
          <a:xfrm>
            <a:off x="458550" y="941787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Our Contributions</a:t>
            </a:r>
          </a:p>
        </p:txBody>
      </p:sp>
      <p:sp>
        <p:nvSpPr>
          <p:cNvPr id="3" name="内容占位符 27">
            <a:extLst>
              <a:ext uri="{FF2B5EF4-FFF2-40B4-BE49-F238E27FC236}">
                <a16:creationId xmlns:a16="http://schemas.microsoft.com/office/drawing/2014/main" id="{9233E444-F081-088C-BD44-560C015199CD}"/>
              </a:ext>
            </a:extLst>
          </p:cNvPr>
          <p:cNvSpPr txBox="1">
            <a:spLocks/>
          </p:cNvSpPr>
          <p:nvPr/>
        </p:nvSpPr>
        <p:spPr>
          <a:xfrm>
            <a:off x="458550" y="1823787"/>
            <a:ext cx="8058433" cy="4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We make the first attempt to explore using efficient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ViTs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particularly in a unified framework, for real-time UAV tracking.</a:t>
            </a: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en-US" altLang="zh-C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We propose an efficient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Aba-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which incorporates adaptive and background-aware token computation. This allows Aba-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to learn halting probabilities that are a priori higher for background tokens than target ones.</a:t>
            </a: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en-US" altLang="zh-CN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Our Aba-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ViTrack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sets a new state-of-the-art record on six challenging benchmarks, namely UAV123@10fps, UAVDT, VisDrone2018, UAV123 , DTB70 and UAVTrack112_L.</a:t>
            </a:r>
          </a:p>
        </p:txBody>
      </p:sp>
    </p:spTree>
    <p:extLst>
      <p:ext uri="{BB962C8B-B14F-4D97-AF65-F5344CB8AC3E}">
        <p14:creationId xmlns:p14="http://schemas.microsoft.com/office/powerpoint/2010/main" val="7195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ED1A9923-2F26-1648-F028-02D1FB9CDE83}"/>
              </a:ext>
            </a:extLst>
          </p:cNvPr>
          <p:cNvSpPr txBox="1">
            <a:spLocks/>
          </p:cNvSpPr>
          <p:nvPr/>
        </p:nvSpPr>
        <p:spPr>
          <a:xfrm>
            <a:off x="458550" y="1176592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8368DE-1848-5F38-BA50-3AAA1B42F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07" y="1882194"/>
            <a:ext cx="8930094" cy="374041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1BFF6B3D-E19C-1F8F-8B16-7CA33FD15392}"/>
              </a:ext>
            </a:extLst>
          </p:cNvPr>
          <p:cNvSpPr txBox="1">
            <a:spLocks/>
          </p:cNvSpPr>
          <p:nvPr/>
        </p:nvSpPr>
        <p:spPr>
          <a:xfrm>
            <a:off x="458550" y="941787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Aba-</a:t>
            </a:r>
            <a:r>
              <a:rPr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ViTrack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47052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BE023F7-3099-B2C0-2979-C7DC76E71999}"/>
              </a:ext>
            </a:extLst>
          </p:cNvPr>
          <p:cNvSpPr txBox="1">
            <a:spLocks/>
          </p:cNvSpPr>
          <p:nvPr/>
        </p:nvSpPr>
        <p:spPr>
          <a:xfrm>
            <a:off x="458550" y="941787"/>
            <a:ext cx="8226900" cy="70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CCA159-3B78-386F-1B2D-1BB1B25CB0DD}"/>
              </a:ext>
            </a:extLst>
          </p:cNvPr>
          <p:cNvSpPr txBox="1"/>
          <p:nvPr/>
        </p:nvSpPr>
        <p:spPr>
          <a:xfrm>
            <a:off x="550890" y="1874730"/>
            <a:ext cx="7452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 UAV123, UAVTrack112_L, DTB70, UAV123@10fps, VisDrone2018, and UAVDT.</a:t>
            </a: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Trackers for comparison: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light-weight trackers </a:t>
            </a:r>
          </a:p>
          <a:p>
            <a:pPr marL="571500" indent="-571500">
              <a:buFont typeface="+mj-lt"/>
              <a:buAutoNum type="romanU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deep trackers </a:t>
            </a:r>
          </a:p>
        </p:txBody>
      </p:sp>
    </p:spTree>
    <p:extLst>
      <p:ext uri="{BB962C8B-B14F-4D97-AF65-F5344CB8AC3E}">
        <p14:creationId xmlns:p14="http://schemas.microsoft.com/office/powerpoint/2010/main" val="404889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1591CF-74BF-BB43-BE19-2E63AB554D48}"/>
              </a:ext>
            </a:extLst>
          </p:cNvPr>
          <p:cNvSpPr txBox="1"/>
          <p:nvPr/>
        </p:nvSpPr>
        <p:spPr>
          <a:xfrm>
            <a:off x="420187" y="941789"/>
            <a:ext cx="826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Comparison with Light-Weight Trackers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86FB4131-EF4B-B962-DB8F-B696CF5700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9" y="2415010"/>
            <a:ext cx="4377064" cy="2776469"/>
          </a:xfrm>
          <a:prstGeom prst="rect">
            <a:avLst/>
          </a:prstGeom>
        </p:spPr>
      </p:pic>
      <p:pic>
        <p:nvPicPr>
          <p:cNvPr id="8" name="图片 7" descr="图表, 图示&#10;&#10;描述已自动生成">
            <a:extLst>
              <a:ext uri="{FF2B5EF4-FFF2-40B4-BE49-F238E27FC236}">
                <a16:creationId xmlns:a16="http://schemas.microsoft.com/office/drawing/2014/main" id="{2B4BFC0A-DBB9-679C-8CDE-670395504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70" y="2412504"/>
            <a:ext cx="4377061" cy="27764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64775C5-9377-B88C-0DDA-5979920939E2}"/>
              </a:ext>
            </a:extLst>
          </p:cNvPr>
          <p:cNvSpPr txBox="1"/>
          <p:nvPr/>
        </p:nvSpPr>
        <p:spPr>
          <a:xfrm>
            <a:off x="1289394" y="5264198"/>
            <a:ext cx="660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Overall performance of hand-crafted based trackers on DTB70</a:t>
            </a:r>
          </a:p>
        </p:txBody>
      </p:sp>
    </p:spTree>
    <p:extLst>
      <p:ext uri="{BB962C8B-B14F-4D97-AF65-F5344CB8AC3E}">
        <p14:creationId xmlns:p14="http://schemas.microsoft.com/office/powerpoint/2010/main" val="328321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796F1A95-5109-2762-7C98-EBB4ED87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6150" y="246872"/>
            <a:ext cx="2003947" cy="69491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1591CF-74BF-BB43-BE19-2E63AB554D48}"/>
              </a:ext>
            </a:extLst>
          </p:cNvPr>
          <p:cNvSpPr txBox="1"/>
          <p:nvPr/>
        </p:nvSpPr>
        <p:spPr>
          <a:xfrm>
            <a:off x="923884" y="941789"/>
            <a:ext cx="7296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Comparison with Deep Trackers</a:t>
            </a:r>
            <a:endParaRPr lang="zh-CN" altLang="en-US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964D57-2874-D388-5CDE-BF849CB03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1"/>
          <a:stretch/>
        </p:blipFill>
        <p:spPr>
          <a:xfrm>
            <a:off x="1852952" y="2208373"/>
            <a:ext cx="5438095" cy="24412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CF868CF-77C5-31B6-B4D6-82DA2B80E408}"/>
              </a:ext>
            </a:extLst>
          </p:cNvPr>
          <p:cNvSpPr txBox="1"/>
          <p:nvPr/>
        </p:nvSpPr>
        <p:spPr>
          <a:xfrm>
            <a:off x="1958643" y="4649626"/>
            <a:ext cx="5226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Precision and speed (FPS) comparison between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Aba-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ViTrack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deep-based trackers on DTB70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2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2104</TotalTime>
  <Words>577</Words>
  <Application>Microsoft Office PowerPoint</Application>
  <PresentationFormat>全屏显示(4:3)</PresentationFormat>
  <Paragraphs>60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 Math</vt:lpstr>
      <vt:lpstr>Wingdings</vt:lpstr>
      <vt:lpstr>Office 主题​​</vt:lpstr>
      <vt:lpstr>Paintbrush 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lsw</dc:creator>
  <cp:lastModifiedBy>lsw</cp:lastModifiedBy>
  <cp:revision>14</cp:revision>
  <dcterms:created xsi:type="dcterms:W3CDTF">2023-09-26T03:41:41Z</dcterms:created>
  <dcterms:modified xsi:type="dcterms:W3CDTF">2023-09-27T09:31:45Z</dcterms:modified>
</cp:coreProperties>
</file>